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78" r:id="rId1"/>
    <p:sldMasterId id="2147483748" r:id="rId2"/>
  </p:sldMasterIdLst>
  <p:notesMasterIdLst>
    <p:notesMasterId r:id="rId30"/>
  </p:notesMasterIdLst>
  <p:sldIdLst>
    <p:sldId id="301" r:id="rId3"/>
    <p:sldId id="299" r:id="rId4"/>
    <p:sldId id="286" r:id="rId5"/>
    <p:sldId id="303" r:id="rId6"/>
    <p:sldId id="287" r:id="rId7"/>
    <p:sldId id="288" r:id="rId8"/>
    <p:sldId id="289" r:id="rId9"/>
    <p:sldId id="305" r:id="rId10"/>
    <p:sldId id="290" r:id="rId11"/>
    <p:sldId id="306" r:id="rId12"/>
    <p:sldId id="304" r:id="rId13"/>
    <p:sldId id="292" r:id="rId14"/>
    <p:sldId id="307" r:id="rId15"/>
    <p:sldId id="308" r:id="rId16"/>
    <p:sldId id="309" r:id="rId17"/>
    <p:sldId id="310" r:id="rId18"/>
    <p:sldId id="311" r:id="rId19"/>
    <p:sldId id="313" r:id="rId20"/>
    <p:sldId id="294" r:id="rId21"/>
    <p:sldId id="314" r:id="rId22"/>
    <p:sldId id="296" r:id="rId23"/>
    <p:sldId id="316" r:id="rId24"/>
    <p:sldId id="315" r:id="rId25"/>
    <p:sldId id="297" r:id="rId26"/>
    <p:sldId id="317" r:id="rId27"/>
    <p:sldId id="319" r:id="rId28"/>
    <p:sldId id="320" r:id="rId29"/>
  </p:sldIdLst>
  <p:sldSz cx="24377650" cy="13716000"/>
  <p:notesSz cx="7559675" cy="10691813"/>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p15:clr>
            <a:srgbClr val="A4A3A4"/>
          </p15:clr>
        </p15:guide>
        <p15:guide id="2" orient="horz" pos="7432">
          <p15:clr>
            <a:srgbClr val="A4A3A4"/>
          </p15:clr>
        </p15:guide>
        <p15:guide id="3" orient="horz" pos="2347" userDrawn="1">
          <p15:clr>
            <a:srgbClr val="A4A3A4"/>
          </p15:clr>
        </p15:guide>
        <p15:guide id="4" orient="horz" pos="6943">
          <p15:clr>
            <a:srgbClr val="A4A3A4"/>
          </p15:clr>
        </p15:guide>
        <p15:guide id="5" pos="7678">
          <p15:clr>
            <a:srgbClr val="A4A3A4"/>
          </p15:clr>
        </p15:guide>
        <p15:guide id="7" pos="146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4F95"/>
    <a:srgbClr val="3F3989"/>
    <a:srgbClr val="A4A0D8"/>
    <a:srgbClr val="23B8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26" autoAdjust="0"/>
    <p:restoredTop sz="44664" autoAdjust="0"/>
  </p:normalViewPr>
  <p:slideViewPr>
    <p:cSldViewPr snapToGrid="0" showGuides="1">
      <p:cViewPr varScale="1">
        <p:scale>
          <a:sx n="19" d="100"/>
          <a:sy n="19" d="100"/>
        </p:scale>
        <p:origin x="2472" y="72"/>
      </p:cViewPr>
      <p:guideLst>
        <p:guide orient="horz" pos="4320"/>
        <p:guide orient="horz" pos="7432"/>
        <p:guide orient="horz" pos="2347"/>
        <p:guide orient="horz" pos="6943"/>
        <p:guide pos="7678"/>
        <p:guide pos="14642"/>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s>
</file>

<file path=ppt/media/image1.jpg>
</file>

<file path=ppt/media/image2.jp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fr-BE" dirty="0"/>
          </a:p>
        </p:txBody>
      </p:sp>
      <p:sp>
        <p:nvSpPr>
          <p:cNvPr id="3" name="Date Placeholder 2"/>
          <p:cNvSpPr>
            <a:spLocks noGrp="1"/>
          </p:cNvSpPr>
          <p:nvPr>
            <p:ph type="dt" idx="1"/>
          </p:nvPr>
        </p:nvSpPr>
        <p:spPr>
          <a:xfrm>
            <a:off x="4281488" y="0"/>
            <a:ext cx="3276600" cy="536575"/>
          </a:xfrm>
          <a:prstGeom prst="rect">
            <a:avLst/>
          </a:prstGeom>
        </p:spPr>
        <p:txBody>
          <a:bodyPr vert="horz" lIns="91440" tIns="45720" rIns="91440" bIns="45720" rtlCol="0"/>
          <a:lstStyle>
            <a:lvl1pPr algn="r">
              <a:defRPr sz="1200"/>
            </a:lvl1pPr>
          </a:lstStyle>
          <a:p>
            <a:fld id="{A44333EE-3FA8-41AE-9492-D3719112FC63}" type="datetimeFigureOut">
              <a:rPr lang="fr-BE" smtClean="0"/>
              <a:t>17-11-16</a:t>
            </a:fld>
            <a:endParaRPr lang="fr-BE" dirty="0"/>
          </a:p>
        </p:txBody>
      </p:sp>
      <p:sp>
        <p:nvSpPr>
          <p:cNvPr id="4" name="Slide Image Placeholder 3"/>
          <p:cNvSpPr>
            <a:spLocks noGrp="1" noRot="1" noChangeAspect="1"/>
          </p:cNvSpPr>
          <p:nvPr>
            <p:ph type="sldImg" idx="2"/>
          </p:nvPr>
        </p:nvSpPr>
        <p:spPr>
          <a:xfrm>
            <a:off x="574675" y="1336675"/>
            <a:ext cx="6410325" cy="3608388"/>
          </a:xfrm>
          <a:prstGeom prst="rect">
            <a:avLst/>
          </a:prstGeom>
          <a:noFill/>
          <a:ln w="12700">
            <a:solidFill>
              <a:prstClr val="black"/>
            </a:solidFill>
          </a:ln>
        </p:spPr>
        <p:txBody>
          <a:bodyPr vert="horz" lIns="91440" tIns="45720" rIns="91440" bIns="45720" rtlCol="0" anchor="ctr"/>
          <a:lstStyle/>
          <a:p>
            <a:endParaRPr lang="fr-BE" dirty="0"/>
          </a:p>
        </p:txBody>
      </p:sp>
      <p:sp>
        <p:nvSpPr>
          <p:cNvPr id="5" name="Notes Placeholder 4"/>
          <p:cNvSpPr>
            <a:spLocks noGrp="1"/>
          </p:cNvSpPr>
          <p:nvPr>
            <p:ph type="body" sz="quarter" idx="3"/>
          </p:nvPr>
        </p:nvSpPr>
        <p:spPr>
          <a:xfrm>
            <a:off x="755650" y="5145088"/>
            <a:ext cx="6048375" cy="42100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BE"/>
          </a:p>
        </p:txBody>
      </p:sp>
      <p:sp>
        <p:nvSpPr>
          <p:cNvPr id="6" name="Footer Placeholder 5"/>
          <p:cNvSpPr>
            <a:spLocks noGrp="1"/>
          </p:cNvSpPr>
          <p:nvPr>
            <p:ph type="ftr" sz="quarter" idx="4"/>
          </p:nvPr>
        </p:nvSpPr>
        <p:spPr>
          <a:xfrm>
            <a:off x="0" y="10155238"/>
            <a:ext cx="3276600" cy="536575"/>
          </a:xfrm>
          <a:prstGeom prst="rect">
            <a:avLst/>
          </a:prstGeom>
        </p:spPr>
        <p:txBody>
          <a:bodyPr vert="horz" lIns="91440" tIns="45720" rIns="91440" bIns="45720" rtlCol="0" anchor="b"/>
          <a:lstStyle>
            <a:lvl1pPr algn="l">
              <a:defRPr sz="1200"/>
            </a:lvl1pPr>
          </a:lstStyle>
          <a:p>
            <a:endParaRPr lang="fr-BE" dirty="0"/>
          </a:p>
        </p:txBody>
      </p:sp>
      <p:sp>
        <p:nvSpPr>
          <p:cNvPr id="7" name="Slide Number Placeholder 6"/>
          <p:cNvSpPr>
            <a:spLocks noGrp="1"/>
          </p:cNvSpPr>
          <p:nvPr>
            <p:ph type="sldNum" sz="quarter" idx="5"/>
          </p:nvPr>
        </p:nvSpPr>
        <p:spPr>
          <a:xfrm>
            <a:off x="4281488" y="10155238"/>
            <a:ext cx="3276600" cy="536575"/>
          </a:xfrm>
          <a:prstGeom prst="rect">
            <a:avLst/>
          </a:prstGeom>
        </p:spPr>
        <p:txBody>
          <a:bodyPr vert="horz" lIns="91440" tIns="45720" rIns="91440" bIns="45720" rtlCol="0" anchor="b"/>
          <a:lstStyle>
            <a:lvl1pPr algn="r">
              <a:defRPr sz="1200"/>
            </a:lvl1pPr>
          </a:lstStyle>
          <a:p>
            <a:fld id="{20097166-FF7B-4715-9231-C8C935F11E57}" type="slidenum">
              <a:rPr lang="fr-BE" smtClean="0"/>
              <a:t>‹#›</a:t>
            </a:fld>
            <a:endParaRPr lang="fr-BE" dirty="0"/>
          </a:p>
        </p:txBody>
      </p:sp>
    </p:spTree>
    <p:extLst>
      <p:ext uri="{BB962C8B-B14F-4D97-AF65-F5344CB8AC3E}">
        <p14:creationId xmlns:p14="http://schemas.microsoft.com/office/powerpoint/2010/main" val="33537787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Preparations;</a:t>
            </a:r>
          </a:p>
          <a:p>
            <a:pPr marL="171450" indent="-171450">
              <a:buFont typeface="Arial" panose="020B0604020202020204" pitchFamily="34" charset="0"/>
              <a:buChar char="•"/>
            </a:pPr>
            <a:r>
              <a:rPr lang="en-US" dirty="0"/>
              <a:t>Start Edge and Web Client</a:t>
            </a:r>
          </a:p>
          <a:p>
            <a:pPr marL="171450" indent="-171450">
              <a:buFont typeface="Arial" panose="020B0604020202020204" pitchFamily="34" charset="0"/>
              <a:buChar char="•"/>
            </a:pPr>
            <a:r>
              <a:rPr lang="en-US" dirty="0"/>
              <a:t>Start</a:t>
            </a:r>
            <a:r>
              <a:rPr lang="en-US" baseline="0" dirty="0"/>
              <a:t> Windows Client, go through Sales Posting and Group Test to warm up the server</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1</a:t>
            </a:fld>
            <a:endParaRPr lang="fr-BE" dirty="0"/>
          </a:p>
        </p:txBody>
      </p:sp>
    </p:spTree>
    <p:extLst>
      <p:ext uri="{BB962C8B-B14F-4D97-AF65-F5344CB8AC3E}">
        <p14:creationId xmlns:p14="http://schemas.microsoft.com/office/powerpoint/2010/main" val="1105123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you need to ask your self.</a:t>
            </a:r>
            <a:r>
              <a:rPr lang="en-US" baseline="0" dirty="0"/>
              <a:t>  Trying to answer this question I created a small tool to log the execution of events and the data that is available at that time and place.  Let me show you that.</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10</a:t>
            </a:fld>
            <a:endParaRPr lang="fr-BE" dirty="0"/>
          </a:p>
        </p:txBody>
      </p:sp>
    </p:spTree>
    <p:extLst>
      <p:ext uri="{BB962C8B-B14F-4D97-AF65-F5344CB8AC3E}">
        <p14:creationId xmlns:p14="http://schemas.microsoft.com/office/powerpoint/2010/main" val="30154436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 page 85000.  Talk about the functionality of </a:t>
            </a:r>
            <a:r>
              <a:rPr lang="en-US" baseline="0" dirty="0"/>
              <a:t> then event publisher log.</a:t>
            </a:r>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Test Temporary Customer</a:t>
            </a:r>
          </a:p>
          <a:p>
            <a:r>
              <a:rPr lang="en-US" baseline="0" dirty="0"/>
              <a:t>Test Customer </a:t>
            </a:r>
          </a:p>
          <a:p>
            <a:r>
              <a:rPr lang="en-US" baseline="0" dirty="0"/>
              <a:t>Test My Customer Card and Update the Customer Name – show database record before and after modify</a:t>
            </a:r>
          </a:p>
          <a:p>
            <a:r>
              <a:rPr lang="en-US" baseline="0" dirty="0"/>
              <a:t>Test Create Sales Invoice and Post</a:t>
            </a:r>
          </a:p>
          <a:p>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11</a:t>
            </a:fld>
            <a:endParaRPr lang="fr-BE" dirty="0"/>
          </a:p>
        </p:txBody>
      </p:sp>
    </p:spTree>
    <p:extLst>
      <p:ext uri="{BB962C8B-B14F-4D97-AF65-F5344CB8AC3E}">
        <p14:creationId xmlns:p14="http://schemas.microsoft.com/office/powerpoint/2010/main" val="2689734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could</a:t>
            </a:r>
            <a:r>
              <a:rPr lang="en-US" baseline="0" dirty="0"/>
              <a:t> see that each of this processes executed a number of events.  Each giving us different possibilities and different data.  The code that does this logging will be made available and if you want to log your process you will need to write some code to do that.  Let’s dive into C/AL.</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12</a:t>
            </a:fld>
            <a:endParaRPr lang="fr-BE" dirty="0"/>
          </a:p>
        </p:txBody>
      </p:sp>
    </p:spTree>
    <p:extLst>
      <p:ext uri="{BB962C8B-B14F-4D97-AF65-F5344CB8AC3E}">
        <p14:creationId xmlns:p14="http://schemas.microsoft.com/office/powerpoint/2010/main" val="17292709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Table 85000, </a:t>
            </a:r>
            <a:r>
              <a:rPr lang="en-US" dirty="0" err="1"/>
              <a:t>Codeunit</a:t>
            </a:r>
            <a:r>
              <a:rPr lang="en-US" dirty="0"/>
              <a:t> 85000</a:t>
            </a:r>
            <a:r>
              <a:rPr lang="en-US" baseline="0" dirty="0"/>
              <a:t> and </a:t>
            </a:r>
            <a:r>
              <a:rPr lang="en-US" baseline="0" dirty="0" err="1"/>
              <a:t>Codeunit</a:t>
            </a:r>
            <a:r>
              <a:rPr lang="en-US" baseline="0" dirty="0"/>
              <a:t> 85010</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13</a:t>
            </a:fld>
            <a:endParaRPr lang="fr-BE" dirty="0"/>
          </a:p>
        </p:txBody>
      </p:sp>
    </p:spTree>
    <p:extLst>
      <p:ext uri="{BB962C8B-B14F-4D97-AF65-F5344CB8AC3E}">
        <p14:creationId xmlns:p14="http://schemas.microsoft.com/office/powerpoint/2010/main" val="11208880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found a few cases where we</a:t>
            </a:r>
            <a:r>
              <a:rPr lang="en-US" baseline="0" dirty="0"/>
              <a:t> used to make customizations for our clients and wanted to apply the same change to my NAV 2017 database using events.  By using the events I make sure that my customization can easily be shipped as delta files and can easily be converted into an extension both for NAV 2017 and for Dynamics 365 for financials</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14</a:t>
            </a:fld>
            <a:endParaRPr lang="fr-BE" dirty="0"/>
          </a:p>
        </p:txBody>
      </p:sp>
    </p:spTree>
    <p:extLst>
      <p:ext uri="{BB962C8B-B14F-4D97-AF65-F5344CB8AC3E}">
        <p14:creationId xmlns:p14="http://schemas.microsoft.com/office/powerpoint/2010/main" val="10003312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 Page 85000 and go to User Personalization.  Talk about having no</a:t>
            </a:r>
            <a:r>
              <a:rPr lang="en-US" baseline="0" dirty="0"/>
              <a:t> default profile and the profile ID in User Personalization (the system one) must be blank.</a:t>
            </a:r>
          </a:p>
          <a:p>
            <a:r>
              <a:rPr lang="en-US" baseline="0" dirty="0"/>
              <a:t>Switch between client types in Edge. Subscriber in </a:t>
            </a:r>
            <a:r>
              <a:rPr lang="en-US" baseline="0" dirty="0" err="1"/>
              <a:t>Codeunit</a:t>
            </a:r>
            <a:r>
              <a:rPr lang="en-US" baseline="0" dirty="0"/>
              <a:t> 85040</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15</a:t>
            </a:fld>
            <a:endParaRPr lang="fr-BE" dirty="0"/>
          </a:p>
        </p:txBody>
      </p:sp>
    </p:spTree>
    <p:extLst>
      <p:ext uri="{BB962C8B-B14F-4D97-AF65-F5344CB8AC3E}">
        <p14:creationId xmlns:p14="http://schemas.microsoft.com/office/powerpoint/2010/main" val="23298144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Table 21 and Page 25.  If the field is editable in Page 25 </a:t>
            </a:r>
            <a:r>
              <a:rPr lang="en-US" dirty="0" err="1"/>
              <a:t>Codeunit</a:t>
            </a:r>
            <a:r>
              <a:rPr lang="en-US" dirty="0"/>
              <a:t> 85044 is required to update both the entries and the details</a:t>
            </a:r>
          </a:p>
        </p:txBody>
      </p:sp>
      <p:sp>
        <p:nvSpPr>
          <p:cNvPr id="4" name="Slide Number Placeholder 3"/>
          <p:cNvSpPr>
            <a:spLocks noGrp="1"/>
          </p:cNvSpPr>
          <p:nvPr>
            <p:ph type="sldNum" sz="quarter" idx="10"/>
          </p:nvPr>
        </p:nvSpPr>
        <p:spPr/>
        <p:txBody>
          <a:bodyPr/>
          <a:lstStyle/>
          <a:p>
            <a:fld id="{20097166-FF7B-4715-9231-C8C935F11E57}" type="slidenum">
              <a:rPr lang="fr-BE" smtClean="0"/>
              <a:t>16</a:t>
            </a:fld>
            <a:endParaRPr lang="fr-BE" dirty="0"/>
          </a:p>
        </p:txBody>
      </p:sp>
    </p:spTree>
    <p:extLst>
      <p:ext uri="{BB962C8B-B14F-4D97-AF65-F5344CB8AC3E}">
        <p14:creationId xmlns:p14="http://schemas.microsoft.com/office/powerpoint/2010/main" val="28229533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Responsibility Centers</a:t>
            </a:r>
            <a:r>
              <a:rPr lang="en-US" baseline="0" dirty="0"/>
              <a:t> are used in companies to put employees into groups by processes or by location.  Start Page 85000 and Responsibility Centers.  This is an example of a printer selection based on the responsibility center.  </a:t>
            </a:r>
            <a:r>
              <a:rPr lang="en-US" baseline="0" dirty="0" err="1"/>
              <a:t>Codeunit</a:t>
            </a:r>
            <a:r>
              <a:rPr lang="en-US" baseline="0" dirty="0"/>
              <a:t> 85043 will subscribe to the Global Event </a:t>
            </a:r>
            <a:r>
              <a:rPr lang="en-US" baseline="0" dirty="0" err="1"/>
              <a:t>OnFindPrinter</a:t>
            </a:r>
            <a:r>
              <a:rPr lang="en-US" baseline="0" dirty="0"/>
              <a:t> and look to the printer selection based on the responsibility center code selected in the user setup.  In that </a:t>
            </a:r>
            <a:r>
              <a:rPr lang="en-US" baseline="0" dirty="0" err="1"/>
              <a:t>Codeunit</a:t>
            </a:r>
            <a:r>
              <a:rPr lang="en-US" baseline="0" dirty="0"/>
              <a:t> we also have an example of how the customer list and the customer card are filtered based on that same value.</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17</a:t>
            </a:fld>
            <a:endParaRPr lang="fr-BE" dirty="0"/>
          </a:p>
        </p:txBody>
      </p:sp>
    </p:spTree>
    <p:extLst>
      <p:ext uri="{BB962C8B-B14F-4D97-AF65-F5344CB8AC3E}">
        <p14:creationId xmlns:p14="http://schemas.microsoft.com/office/powerpoint/2010/main" val="38528212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 Code field we added to our Customer Ledger has also been added to our Sales Header.  In Sales Posting we need to populate this field in the Customer Ledger Entries.  Option #1, </a:t>
            </a:r>
            <a:r>
              <a:rPr lang="en-US" baseline="0" dirty="0" err="1"/>
              <a:t>Codeunit</a:t>
            </a:r>
            <a:r>
              <a:rPr lang="en-US" baseline="0" dirty="0"/>
              <a:t> 85045 will find the already inserted customer ledger entry and update it based on the unposted document.  Option #2, </a:t>
            </a:r>
            <a:r>
              <a:rPr lang="en-US" baseline="0" dirty="0" err="1"/>
              <a:t>Codeunit</a:t>
            </a:r>
            <a:r>
              <a:rPr lang="en-US" baseline="0" dirty="0"/>
              <a:t> 85046 will also find the already inserted customer ledger entry when the sales invoice is updated with the information about the newly inserted customer ledger entry.  The Code will be copied form the posted document to the customer ledger.  Option #3 and #4 will be covered later.</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Start Page 85000 and go</a:t>
            </a:r>
            <a:r>
              <a:rPr lang="en-US" baseline="0" dirty="0"/>
              <a:t> to Sales Posting.</a:t>
            </a:r>
            <a:endParaRPr lang="en-US" dirty="0"/>
          </a:p>
          <a:p>
            <a:r>
              <a:rPr lang="en-US" dirty="0"/>
              <a:t>Create an invoice and point</a:t>
            </a:r>
            <a:r>
              <a:rPr lang="en-US" baseline="0" dirty="0"/>
              <a:t> to the new Code field.  Put something into that field and post the document.  Look at the events and talk about possible places to subscribe to get the code into the customer ledger. </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18</a:t>
            </a:fld>
            <a:endParaRPr lang="fr-BE" dirty="0"/>
          </a:p>
        </p:txBody>
      </p:sp>
    </p:spTree>
    <p:extLst>
      <p:ext uri="{BB962C8B-B14F-4D97-AF65-F5344CB8AC3E}">
        <p14:creationId xmlns:p14="http://schemas.microsoft.com/office/powerpoint/2010/main" val="453061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Create your own event logging for the process you want to extend or modify.  Make sure that you understand all the possible events you can use and make sure that the data available in the event you select is the correct data.  Migrating</a:t>
            </a:r>
            <a:r>
              <a:rPr lang="en-US" baseline="0" noProof="0" dirty="0"/>
              <a:t> to events may require you to repeat some of the processes that are performed by standard with your own modifications.  In some cases you will have to live with cloning code to make your version of the process.  We need to think in decoupled way, that is, what you create needs to be able to live separately from other parts of the solution.  The part you create might end up being an extension for Dynamics 365 for financials.</a:t>
            </a:r>
          </a:p>
          <a:p>
            <a:r>
              <a:rPr lang="en-US" baseline="0" noProof="0" dirty="0"/>
              <a:t>Make sure that you are aware of different client types with different capabilities.  Some of the things you may create will work differently on different clients.  Your design must include those options.</a:t>
            </a:r>
          </a:p>
          <a:p>
            <a:r>
              <a:rPr lang="en-US" baseline="0" noProof="0" dirty="0"/>
              <a:t>If you are missing an integration event for your extension or customization you can ask for it on Connect.  My experience is that if you are planning an Extension for Dynamics 365 for financials and require an event for that you are more likely to catch the attention of Microsoft.</a:t>
            </a:r>
            <a:endParaRPr lang="en-US" noProof="0" dirty="0"/>
          </a:p>
        </p:txBody>
      </p:sp>
      <p:sp>
        <p:nvSpPr>
          <p:cNvPr id="4" name="Slide Number Placeholder 3"/>
          <p:cNvSpPr>
            <a:spLocks noGrp="1"/>
          </p:cNvSpPr>
          <p:nvPr>
            <p:ph type="sldNum" sz="quarter" idx="10"/>
          </p:nvPr>
        </p:nvSpPr>
        <p:spPr/>
        <p:txBody>
          <a:bodyPr/>
          <a:lstStyle/>
          <a:p>
            <a:fld id="{20097166-FF7B-4715-9231-C8C935F11E57}" type="slidenum">
              <a:rPr lang="fr-BE" smtClean="0"/>
              <a:t>19</a:t>
            </a:fld>
            <a:endParaRPr lang="fr-BE" dirty="0"/>
          </a:p>
        </p:txBody>
      </p:sp>
    </p:spTree>
    <p:extLst>
      <p:ext uri="{BB962C8B-B14F-4D97-AF65-F5344CB8AC3E}">
        <p14:creationId xmlns:p14="http://schemas.microsoft.com/office/powerpoint/2010/main" val="3847002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been working with</a:t>
            </a:r>
            <a:r>
              <a:rPr lang="en-US" baseline="0" dirty="0"/>
              <a:t> NAV since the DOS version in 1994.  My home is in the north cost of Iceland and I just started my fourth year as an Microsoft MVP.  This spring I got the change to get my knowledge certified and I grabbed that change to be a Dynamics Credentialed Professional.</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2</a:t>
            </a:fld>
            <a:endParaRPr lang="fr-BE" dirty="0"/>
          </a:p>
        </p:txBody>
      </p:sp>
    </p:spTree>
    <p:extLst>
      <p:ext uri="{BB962C8B-B14F-4D97-AF65-F5344CB8AC3E}">
        <p14:creationId xmlns:p14="http://schemas.microsoft.com/office/powerpoint/2010/main" val="345903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to my personal</a:t>
            </a:r>
            <a:r>
              <a:rPr lang="en-US" baseline="0" dirty="0"/>
              <a:t> part of the agenda.</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20</a:t>
            </a:fld>
            <a:endParaRPr lang="fr-BE" dirty="0"/>
          </a:p>
        </p:txBody>
      </p:sp>
    </p:spTree>
    <p:extLst>
      <p:ext uri="{BB962C8B-B14F-4D97-AF65-F5344CB8AC3E}">
        <p14:creationId xmlns:p14="http://schemas.microsoft.com/office/powerpoint/2010/main" val="1117704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In all your</a:t>
            </a:r>
            <a:r>
              <a:rPr lang="en-US" baseline="0" noProof="0" dirty="0"/>
              <a:t> design you need to think about performance.  The modern NAV server is very fast when it comes to reading data.  The server puts a lot of data into cache memory and can fetch that data as fast as if it in the session memory.  You most likely all remember creating a function to get a record from a setup table.  You included a Boolean variable to know if you already have that record in your session memory.  This, for example, is no longer good practice.  Just unneeded extra code.</a:t>
            </a:r>
          </a:p>
          <a:p>
            <a:r>
              <a:rPr lang="en-US" baseline="0" noProof="0" dirty="0"/>
              <a:t>If you have not already done so, get familiar with queries.  They are always the fastest way to read data.  A query is executed on the SQL server and then NAV server only asks for the required fields, while a normal table read always reads all the fields from the record.  The modern NAV server is now smart enough to do similar queries if you include </a:t>
            </a:r>
            <a:r>
              <a:rPr lang="en-US" baseline="0" noProof="0" dirty="0" err="1"/>
              <a:t>Flowfields</a:t>
            </a:r>
            <a:r>
              <a:rPr lang="en-US" baseline="0" noProof="0" dirty="0"/>
              <a:t> in your request.  In code make sure to use SETAUTOCALCFIELDS to activate that functionality.</a:t>
            </a:r>
          </a:p>
          <a:p>
            <a:r>
              <a:rPr lang="en-US" noProof="0" dirty="0"/>
              <a:t>A</a:t>
            </a:r>
            <a:r>
              <a:rPr lang="en-US" baseline="0" noProof="0" dirty="0"/>
              <a:t> developer should avoid using COMMIT.  In my company we sometimes ask if that developer has a l</a:t>
            </a:r>
            <a:r>
              <a:rPr lang="en-US" noProof="0" dirty="0"/>
              <a:t>icense to commit.  Try to do as much as possible in memory and in temporary tables before committing</a:t>
            </a:r>
            <a:r>
              <a:rPr lang="en-US" baseline="0" noProof="0" dirty="0"/>
              <a:t> the transaction to the SQL server.  </a:t>
            </a:r>
            <a:endParaRPr lang="en-US" noProof="0" dirty="0"/>
          </a:p>
          <a:p>
            <a:endParaRPr lang="en-US" noProof="0" dirty="0"/>
          </a:p>
        </p:txBody>
      </p:sp>
      <p:sp>
        <p:nvSpPr>
          <p:cNvPr id="4" name="Slide Number Placeholder 3"/>
          <p:cNvSpPr>
            <a:spLocks noGrp="1"/>
          </p:cNvSpPr>
          <p:nvPr>
            <p:ph type="sldNum" sz="quarter" idx="10"/>
          </p:nvPr>
        </p:nvSpPr>
        <p:spPr/>
        <p:txBody>
          <a:bodyPr/>
          <a:lstStyle/>
          <a:p>
            <a:fld id="{20097166-FF7B-4715-9231-C8C935F11E57}" type="slidenum">
              <a:rPr lang="fr-BE" smtClean="0"/>
              <a:t>21</a:t>
            </a:fld>
            <a:endParaRPr lang="fr-BE" dirty="0"/>
          </a:p>
        </p:txBody>
      </p:sp>
    </p:spTree>
    <p:extLst>
      <p:ext uri="{BB962C8B-B14F-4D97-AF65-F5344CB8AC3E}">
        <p14:creationId xmlns:p14="http://schemas.microsoft.com/office/powerpoint/2010/main" val="3153775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Take a look at </a:t>
            </a:r>
            <a:r>
              <a:rPr lang="en-US" baseline="0" dirty="0" err="1"/>
              <a:t>codeunits</a:t>
            </a:r>
            <a:r>
              <a:rPr lang="en-US" baseline="0" dirty="0"/>
              <a:t> 85002.  This </a:t>
            </a:r>
            <a:r>
              <a:rPr lang="en-US" baseline="0" dirty="0" err="1"/>
              <a:t>codeunit</a:t>
            </a:r>
            <a:r>
              <a:rPr lang="en-US" baseline="0" dirty="0"/>
              <a:t> can store all simple variable types.  The Dictionary is a </a:t>
            </a:r>
            <a:r>
              <a:rPr lang="en-US" baseline="0" dirty="0" err="1"/>
              <a:t>dotnet</a:t>
            </a:r>
            <a:r>
              <a:rPr lang="en-US" baseline="0" dirty="0"/>
              <a:t> variable that can store a collection of variables based on a variable name.  Open </a:t>
            </a:r>
            <a:r>
              <a:rPr lang="en-US" baseline="0" dirty="0" err="1"/>
              <a:t>Codeunit</a:t>
            </a:r>
            <a:r>
              <a:rPr lang="en-US" baseline="0" dirty="0"/>
              <a:t> 85042 – Ship-to Address Management and talk about asking the question before transaction.  Same principal in </a:t>
            </a:r>
            <a:r>
              <a:rPr lang="en-US" baseline="0" dirty="0" err="1"/>
              <a:t>Codeunit</a:t>
            </a:r>
            <a:r>
              <a:rPr lang="en-US" baseline="0" dirty="0"/>
              <a:t> 85041 – Sales Inv. Printer Selection.  Point to the Client Type test – asking for a printer has no use in web or touch client nor in a web service.</a:t>
            </a:r>
          </a:p>
          <a:p>
            <a:r>
              <a:rPr lang="en-US" baseline="0" dirty="0"/>
              <a:t>Do a walkthrough on Option #3, </a:t>
            </a:r>
            <a:r>
              <a:rPr lang="en-US" baseline="0" dirty="0" err="1"/>
              <a:t>Codeunit</a:t>
            </a:r>
            <a:r>
              <a:rPr lang="en-US" baseline="0" dirty="0"/>
              <a:t> 85047 will save information about the invoice that is about to be posted and before the customer ledger entry is inserted the Code value will be fetched from memory.  After posting the memory is cleared.  </a:t>
            </a:r>
            <a:r>
              <a:rPr lang="en-US" baseline="0" dirty="0" err="1"/>
              <a:t>Codeunit</a:t>
            </a:r>
            <a:r>
              <a:rPr lang="en-US" baseline="0" dirty="0"/>
              <a:t> 85049, Option #4, gets the same result but uses a Single Instance Record Storage</a:t>
            </a:r>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Start Page 85000 and go</a:t>
            </a:r>
            <a:r>
              <a:rPr lang="en-US" baseline="0" dirty="0"/>
              <a:t> to Sales Posting</a:t>
            </a:r>
            <a:endParaRPr lang="en-US" dirty="0"/>
          </a:p>
          <a:p>
            <a:r>
              <a:rPr lang="en-US" baseline="0" dirty="0"/>
              <a:t>Create an invoice on customer 10000 as a demo for all three features – do post and send.</a:t>
            </a:r>
          </a:p>
          <a:p>
            <a:endParaRPr lang="en-US" baseline="0" dirty="0"/>
          </a:p>
        </p:txBody>
      </p:sp>
      <p:sp>
        <p:nvSpPr>
          <p:cNvPr id="4" name="Slide Number Placeholder 3"/>
          <p:cNvSpPr>
            <a:spLocks noGrp="1"/>
          </p:cNvSpPr>
          <p:nvPr>
            <p:ph type="sldNum" sz="quarter" idx="10"/>
          </p:nvPr>
        </p:nvSpPr>
        <p:spPr/>
        <p:txBody>
          <a:bodyPr/>
          <a:lstStyle/>
          <a:p>
            <a:fld id="{20097166-FF7B-4715-9231-C8C935F11E57}" type="slidenum">
              <a:rPr lang="fr-BE" smtClean="0"/>
              <a:t>22</a:t>
            </a:fld>
            <a:endParaRPr lang="fr-BE" dirty="0"/>
          </a:p>
        </p:txBody>
      </p:sp>
    </p:spTree>
    <p:extLst>
      <p:ext uri="{BB962C8B-B14F-4D97-AF65-F5344CB8AC3E}">
        <p14:creationId xmlns:p14="http://schemas.microsoft.com/office/powerpoint/2010/main" val="20472241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Shared Temporary Tables are a great tool to work with a set of data in multiple objects.</a:t>
            </a:r>
          </a:p>
          <a:p>
            <a:endParaRPr lang="en-US" baseline="0" dirty="0"/>
          </a:p>
          <a:p>
            <a:r>
              <a:rPr lang="en-US" baseline="0" dirty="0"/>
              <a:t>Start Sales Posting, create an invoice and add the TrainTicket.pdf.  Close and show My Record Links</a:t>
            </a:r>
          </a:p>
          <a:p>
            <a:r>
              <a:rPr lang="en-US" baseline="0" dirty="0"/>
              <a:t>Open My Customer Card to show the secondary link </a:t>
            </a:r>
            <a:r>
              <a:rPr lang="en-US" baseline="0" dirty="0" err="1"/>
              <a:t>factbox</a:t>
            </a:r>
            <a:r>
              <a:rPr lang="en-US" baseline="0" dirty="0"/>
              <a:t>.  Show </a:t>
            </a:r>
            <a:r>
              <a:rPr lang="en-US" baseline="0" dirty="0" err="1"/>
              <a:t>Codeunit</a:t>
            </a:r>
            <a:r>
              <a:rPr lang="en-US" baseline="0" dirty="0"/>
              <a:t> 85004 and talk about storing a single instance temporary record link to display in the </a:t>
            </a:r>
            <a:r>
              <a:rPr lang="en-US" baseline="0" dirty="0" err="1"/>
              <a:t>factbox</a:t>
            </a:r>
            <a:r>
              <a:rPr lang="en-US" baseline="0" dirty="0"/>
              <a:t>.</a:t>
            </a:r>
          </a:p>
          <a:p>
            <a:endParaRPr lang="en-US" baseline="0" dirty="0"/>
          </a:p>
          <a:p>
            <a:r>
              <a:rPr lang="en-US" baseline="0" dirty="0"/>
              <a:t>Shared temporary table can also be used to have access to the same live data in multiple objects.</a:t>
            </a:r>
          </a:p>
          <a:p>
            <a:r>
              <a:rPr lang="en-US" baseline="0" dirty="0"/>
              <a:t>Show the POS demo that is based on a single temporary table.</a:t>
            </a:r>
          </a:p>
        </p:txBody>
      </p:sp>
      <p:sp>
        <p:nvSpPr>
          <p:cNvPr id="4" name="Slide Number Placeholder 3"/>
          <p:cNvSpPr>
            <a:spLocks noGrp="1"/>
          </p:cNvSpPr>
          <p:nvPr>
            <p:ph type="sldNum" sz="quarter" idx="10"/>
          </p:nvPr>
        </p:nvSpPr>
        <p:spPr/>
        <p:txBody>
          <a:bodyPr/>
          <a:lstStyle/>
          <a:p>
            <a:fld id="{20097166-FF7B-4715-9231-C8C935F11E57}" type="slidenum">
              <a:rPr lang="fr-BE" smtClean="0"/>
              <a:t>23</a:t>
            </a:fld>
            <a:endParaRPr lang="fr-BE" dirty="0"/>
          </a:p>
        </p:txBody>
      </p:sp>
    </p:spTree>
    <p:extLst>
      <p:ext uri="{BB962C8B-B14F-4D97-AF65-F5344CB8AC3E}">
        <p14:creationId xmlns:p14="http://schemas.microsoft.com/office/powerpoint/2010/main" val="17997068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having</a:t>
            </a:r>
            <a:r>
              <a:rPr lang="en-US" baseline="0" dirty="0"/>
              <a:t> to loop through a bunch of records and count each set.  I have, for demo purposes, create four different ways to loop through customers and count how many customers are for each posting group.</a:t>
            </a:r>
          </a:p>
          <a:p>
            <a:pPr marL="171450" indent="-171450">
              <a:buFont typeface="Arial" panose="020B0604020202020204" pitchFamily="34" charset="0"/>
              <a:buChar char="•"/>
            </a:pPr>
            <a:r>
              <a:rPr lang="en-US" baseline="0" dirty="0"/>
              <a:t>The legacy method.  Read all customers sequentially, get and update the grouping record</a:t>
            </a:r>
          </a:p>
          <a:p>
            <a:pPr marL="171450" indent="-171450">
              <a:buFont typeface="Arial" panose="020B0604020202020204" pitchFamily="34" charset="0"/>
              <a:buChar char="•"/>
            </a:pPr>
            <a:r>
              <a:rPr lang="en-US" baseline="0" dirty="0"/>
              <a:t>The query method.  Create a query that groups and counts customers and insert result directly into the grouping record</a:t>
            </a:r>
          </a:p>
          <a:p>
            <a:pPr marL="171450" indent="-171450">
              <a:buFont typeface="Arial" panose="020B0604020202020204" pitchFamily="34" charset="0"/>
              <a:buChar char="•"/>
            </a:pPr>
            <a:r>
              <a:rPr lang="en-US" baseline="0" dirty="0"/>
              <a:t>The temporary method.  Read all customers sequentially, get and update the temporary grouping record and finish by writing the results to the grouping record.</a:t>
            </a:r>
          </a:p>
          <a:p>
            <a:pPr marL="171450" indent="-171450">
              <a:buFont typeface="Arial" panose="020B0604020202020204" pitchFamily="34" charset="0"/>
              <a:buChar char="•"/>
            </a:pPr>
            <a:r>
              <a:rPr lang="en-US" baseline="0" dirty="0"/>
              <a:t>The skip method.  Sort customers by the group value and find the first.  Filter and count records with that group value and jump to the last record before releasing that filter.  Insert the resulted count into the </a:t>
            </a:r>
            <a:r>
              <a:rPr lang="en-US" baseline="0"/>
              <a:t>grouping record.</a:t>
            </a:r>
            <a:endParaRPr lang="en-US" baseline="0"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24</a:t>
            </a:fld>
            <a:endParaRPr lang="fr-BE" dirty="0"/>
          </a:p>
        </p:txBody>
      </p:sp>
    </p:spTree>
    <p:extLst>
      <p:ext uri="{BB962C8B-B14F-4D97-AF65-F5344CB8AC3E}">
        <p14:creationId xmlns:p14="http://schemas.microsoft.com/office/powerpoint/2010/main" val="3019025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Start Events page and start Grouping Test.  Execute the test and show the result data.  Talk about the for different methods and show them in </a:t>
            </a:r>
            <a:r>
              <a:rPr lang="en-US" baseline="0" dirty="0" err="1"/>
              <a:t>Codeunit</a:t>
            </a:r>
            <a:r>
              <a:rPr lang="en-US" baseline="0" dirty="0"/>
              <a:t> 85050.  Show how the query test is fastest but there is no difference between the temporary test and the skip test.  The database grouping test is up to 10 times slower.</a:t>
            </a:r>
          </a:p>
        </p:txBody>
      </p:sp>
      <p:sp>
        <p:nvSpPr>
          <p:cNvPr id="4" name="Slide Number Placeholder 3"/>
          <p:cNvSpPr>
            <a:spLocks noGrp="1"/>
          </p:cNvSpPr>
          <p:nvPr>
            <p:ph type="sldNum" sz="quarter" idx="10"/>
          </p:nvPr>
        </p:nvSpPr>
        <p:spPr/>
        <p:txBody>
          <a:bodyPr/>
          <a:lstStyle/>
          <a:p>
            <a:fld id="{20097166-FF7B-4715-9231-C8C935F11E57}" type="slidenum">
              <a:rPr lang="fr-BE" smtClean="0"/>
              <a:t>25</a:t>
            </a:fld>
            <a:endParaRPr lang="fr-BE" dirty="0"/>
          </a:p>
        </p:txBody>
      </p:sp>
    </p:spTree>
    <p:extLst>
      <p:ext uri="{BB962C8B-B14F-4D97-AF65-F5344CB8AC3E}">
        <p14:creationId xmlns:p14="http://schemas.microsoft.com/office/powerpoint/2010/main" val="3907225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26</a:t>
            </a:fld>
            <a:endParaRPr lang="fr-BE" dirty="0"/>
          </a:p>
        </p:txBody>
      </p:sp>
    </p:spTree>
    <p:extLst>
      <p:ext uri="{BB962C8B-B14F-4D97-AF65-F5344CB8AC3E}">
        <p14:creationId xmlns:p14="http://schemas.microsoft.com/office/powerpoint/2010/main" val="35660101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soon as</a:t>
            </a:r>
            <a:r>
              <a:rPr lang="en-US" baseline="0" dirty="0"/>
              <a:t> Luc gives me permission I will post the slide deck and the demo code on my blog.  The session recording will be on </a:t>
            </a:r>
            <a:r>
              <a:rPr lang="en-US" baseline="0" dirty="0" err="1"/>
              <a:t>mibuso</a:t>
            </a:r>
            <a:r>
              <a:rPr lang="en-US" baseline="0" dirty="0"/>
              <a:t>.</a:t>
            </a:r>
          </a:p>
          <a:p>
            <a:r>
              <a:rPr lang="en-US" baseline="0" dirty="0"/>
              <a:t>I hope you have all enjoyed and hopefully got inspired to use events from now on.</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27</a:t>
            </a:fld>
            <a:endParaRPr lang="fr-BE" dirty="0"/>
          </a:p>
        </p:txBody>
      </p:sp>
    </p:spTree>
    <p:extLst>
      <p:ext uri="{BB962C8B-B14F-4D97-AF65-F5344CB8AC3E}">
        <p14:creationId xmlns:p14="http://schemas.microsoft.com/office/powerpoint/2010/main" val="13628026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NAV 2017 and Dynamics 365</a:t>
            </a:r>
            <a:r>
              <a:rPr lang="en-US" baseline="0" dirty="0"/>
              <a:t> for financials we have the second generation of events.  The event functionality is identical from NAV 2016.  There are more integration events and there are business events in NAV 2017 and Dynamics 365 for financials.  To use these event we need to know where to find them and how to use them.  I will briefly talk about how and where to find a list of events.</a:t>
            </a:r>
          </a:p>
          <a:p>
            <a:endParaRPr lang="en-US" baseline="0" dirty="0"/>
          </a:p>
          <a:p>
            <a:r>
              <a:rPr lang="en-US" baseline="0" dirty="0"/>
              <a:t>In a given business process, events are executed quite frequently.  When we are tasked with extending or modifying that business process we need to know when in that process events are executed and what we have to work with at that given moment.  For that purpose I created a solution to log the events and the data available.  We will look closely into this.</a:t>
            </a:r>
          </a:p>
          <a:p>
            <a:endParaRPr lang="en-US" baseline="0" dirty="0"/>
          </a:p>
          <a:p>
            <a:r>
              <a:rPr lang="en-US" baseline="0" dirty="0"/>
              <a:t>When we have located the events we want to use we can start our task.  In my third section I will show a few examples of how I choose to use events in some common scenarios.  </a:t>
            </a:r>
          </a:p>
          <a:p>
            <a:endParaRPr lang="en-US" baseline="0" dirty="0"/>
          </a:p>
          <a:p>
            <a:r>
              <a:rPr lang="en-US" baseline="0" dirty="0"/>
              <a:t>And since this is a developers conference and I love to talk about development I will end this by talking about few things that I find interesting and would like to share with you.  </a:t>
            </a:r>
          </a:p>
          <a:p>
            <a:endParaRPr lang="en-US" baseline="0" dirty="0"/>
          </a:p>
          <a:p>
            <a:r>
              <a:rPr lang="en-US" baseline="0" dirty="0"/>
              <a:t>I will dive into C/AL code and explain what and how for every process.</a:t>
            </a:r>
          </a:p>
        </p:txBody>
      </p:sp>
      <p:sp>
        <p:nvSpPr>
          <p:cNvPr id="4" name="Slide Number Placeholder 3"/>
          <p:cNvSpPr>
            <a:spLocks noGrp="1"/>
          </p:cNvSpPr>
          <p:nvPr>
            <p:ph type="sldNum" sz="quarter" idx="10"/>
          </p:nvPr>
        </p:nvSpPr>
        <p:spPr/>
        <p:txBody>
          <a:bodyPr/>
          <a:lstStyle/>
          <a:p>
            <a:fld id="{20097166-FF7B-4715-9231-C8C935F11E57}" type="slidenum">
              <a:rPr lang="fr-BE" smtClean="0"/>
              <a:t>3</a:t>
            </a:fld>
            <a:endParaRPr lang="fr-BE" dirty="0"/>
          </a:p>
        </p:txBody>
      </p:sp>
    </p:spTree>
    <p:extLst>
      <p:ext uri="{BB962C8B-B14F-4D97-AF65-F5344CB8AC3E}">
        <p14:creationId xmlns:p14="http://schemas.microsoft.com/office/powerpoint/2010/main" val="33938298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a:t>
            </a:r>
            <a:r>
              <a:rPr lang="en-US" baseline="0" dirty="0"/>
              <a:t> get started</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4</a:t>
            </a:fld>
            <a:endParaRPr lang="fr-BE" dirty="0"/>
          </a:p>
        </p:txBody>
      </p:sp>
    </p:spTree>
    <p:extLst>
      <p:ext uri="{BB962C8B-B14F-4D97-AF65-F5344CB8AC3E}">
        <p14:creationId xmlns:p14="http://schemas.microsoft.com/office/powerpoint/2010/main" val="17724031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Here we</a:t>
            </a:r>
            <a:r>
              <a:rPr lang="en-US" baseline="0" noProof="0" dirty="0"/>
              <a:t> have the list of event types directly from Microsoft.com.  </a:t>
            </a:r>
            <a:r>
              <a:rPr lang="en-US" noProof="0" dirty="0"/>
              <a:t>Business and Integration Events are raised by creating</a:t>
            </a:r>
            <a:r>
              <a:rPr lang="en-US" baseline="0" noProof="0" dirty="0"/>
              <a:t> a function in any NAV object and by using properties to define that function as a event publisher. Microsoft has already places numerous events where they suggest that the application could be extended.  Since NAV 2016 and increasingly in NAV 2017 and Dynamics 365 for financials, Microsoft is building solutions with the extension model, for example the Data Migration functionality is exclusively built on event and shipped as an extension.  When you have done your data migration work you can simply uninstall that extension.  More than one hundred integration events and few business events have been added to the latest release.</a:t>
            </a:r>
          </a:p>
          <a:p>
            <a:endParaRPr lang="en-US" baseline="0" noProof="0" dirty="0"/>
          </a:p>
          <a:p>
            <a:r>
              <a:rPr lang="en-US" baseline="0" noProof="0" dirty="0"/>
              <a:t>Global Events are the Integration events in </a:t>
            </a:r>
            <a:r>
              <a:rPr lang="en-US" baseline="0" noProof="0" dirty="0" err="1"/>
              <a:t>Codeunit</a:t>
            </a:r>
            <a:r>
              <a:rPr lang="en-US" baseline="0" noProof="0" dirty="0"/>
              <a:t> 1.  </a:t>
            </a:r>
            <a:r>
              <a:rPr lang="en-US" baseline="0" noProof="0" dirty="0" err="1"/>
              <a:t>Codeunit</a:t>
            </a:r>
            <a:r>
              <a:rPr lang="en-US" baseline="0" noProof="0" dirty="0"/>
              <a:t> 1 has functions that are executed by the platform.  By subscribing to Global Event you can effect the basic functionality of the system.</a:t>
            </a:r>
          </a:p>
          <a:p>
            <a:endParaRPr lang="en-US" baseline="0" noProof="0" dirty="0"/>
          </a:p>
          <a:p>
            <a:r>
              <a:rPr lang="en-US" baseline="0" noProof="0" dirty="0"/>
              <a:t>Database and Page events are system events.  They are there for all tables and pages and nothing is needed in code to make them execute.</a:t>
            </a:r>
            <a:endParaRPr lang="en-US" noProof="0" dirty="0"/>
          </a:p>
        </p:txBody>
      </p:sp>
      <p:sp>
        <p:nvSpPr>
          <p:cNvPr id="4" name="Slide Number Placeholder 3"/>
          <p:cNvSpPr>
            <a:spLocks noGrp="1"/>
          </p:cNvSpPr>
          <p:nvPr>
            <p:ph type="sldNum" sz="quarter" idx="10"/>
          </p:nvPr>
        </p:nvSpPr>
        <p:spPr/>
        <p:txBody>
          <a:bodyPr/>
          <a:lstStyle/>
          <a:p>
            <a:fld id="{20097166-FF7B-4715-9231-C8C935F11E57}" type="slidenum">
              <a:rPr lang="fr-BE" smtClean="0"/>
              <a:t>5</a:t>
            </a:fld>
            <a:endParaRPr lang="fr-BE" dirty="0"/>
          </a:p>
        </p:txBody>
      </p:sp>
    </p:spTree>
    <p:extLst>
      <p:ext uri="{BB962C8B-B14F-4D97-AF65-F5344CB8AC3E}">
        <p14:creationId xmlns:p14="http://schemas.microsoft.com/office/powerpoint/2010/main" val="2793195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Microsoft does not</a:t>
            </a:r>
            <a:r>
              <a:rPr lang="en-US" baseline="0" noProof="0" dirty="0"/>
              <a:t> maintain a public list of events.  The way to find a list of possible events is by lookup in the development environment.  There you create a subscriber function, point to the publisher object and use the lookup to get a list </a:t>
            </a:r>
            <a:r>
              <a:rPr lang="en-US" baseline="0" noProof="0"/>
              <a:t>of events.  </a:t>
            </a:r>
            <a:endParaRPr lang="en-US" baseline="0" noProof="0" dirty="0"/>
          </a:p>
          <a:p>
            <a:r>
              <a:rPr lang="en-US" baseline="0" noProof="0" dirty="0"/>
              <a:t>If you are looking for a list of all the business and integration events in the application you can use </a:t>
            </a:r>
            <a:r>
              <a:rPr lang="en-US" baseline="0" noProof="0" dirty="0" err="1"/>
              <a:t>Powershell</a:t>
            </a:r>
            <a:r>
              <a:rPr lang="en-US" baseline="0" noProof="0" dirty="0"/>
              <a:t> against the exported object </a:t>
            </a:r>
            <a:r>
              <a:rPr lang="en-US" baseline="0" noProof="0" dirty="0" err="1"/>
              <a:t>textfile</a:t>
            </a:r>
            <a:r>
              <a:rPr lang="en-US" baseline="0" noProof="0" dirty="0"/>
              <a:t>.  Waldo has published the script on his blog and just recently published a list of business and integration events in NAV 2017 and Dynamics 365 for financials.</a:t>
            </a:r>
            <a:endParaRPr lang="en-US" noProof="0" dirty="0"/>
          </a:p>
        </p:txBody>
      </p:sp>
      <p:sp>
        <p:nvSpPr>
          <p:cNvPr id="4" name="Slide Number Placeholder 3"/>
          <p:cNvSpPr>
            <a:spLocks noGrp="1"/>
          </p:cNvSpPr>
          <p:nvPr>
            <p:ph type="sldNum" sz="quarter" idx="10"/>
          </p:nvPr>
        </p:nvSpPr>
        <p:spPr/>
        <p:txBody>
          <a:bodyPr/>
          <a:lstStyle/>
          <a:p>
            <a:fld id="{20097166-FF7B-4715-9231-C8C935F11E57}" type="slidenum">
              <a:rPr lang="fr-BE" smtClean="0"/>
              <a:t>6</a:t>
            </a:fld>
            <a:endParaRPr lang="fr-BE" dirty="0"/>
          </a:p>
        </p:txBody>
      </p:sp>
    </p:spTree>
    <p:extLst>
      <p:ext uri="{BB962C8B-B14F-4D97-AF65-F5344CB8AC3E}">
        <p14:creationId xmlns:p14="http://schemas.microsoft.com/office/powerpoint/2010/main" val="3000534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Create new</a:t>
            </a:r>
            <a:r>
              <a:rPr lang="en-US" baseline="0" dirty="0"/>
              <a:t> </a:t>
            </a:r>
            <a:r>
              <a:rPr lang="en-US" baseline="0" dirty="0" err="1"/>
              <a:t>Codeunit</a:t>
            </a:r>
            <a:r>
              <a:rPr lang="en-US" baseline="0" dirty="0"/>
              <a:t> and a function to catch the company open trigger – message “Hello world…”</a:t>
            </a:r>
          </a:p>
          <a:p>
            <a:r>
              <a:rPr lang="en-US" baseline="0" dirty="0"/>
              <a:t>Open the windows client with Select Server…</a:t>
            </a:r>
          </a:p>
          <a:p>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7</a:t>
            </a:fld>
            <a:endParaRPr lang="fr-BE" dirty="0"/>
          </a:p>
        </p:txBody>
      </p:sp>
    </p:spTree>
    <p:extLst>
      <p:ext uri="{BB962C8B-B14F-4D97-AF65-F5344CB8AC3E}">
        <p14:creationId xmlns:p14="http://schemas.microsoft.com/office/powerpoint/2010/main" val="587649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Always good to have our fist goal easy.</a:t>
            </a:r>
            <a:r>
              <a:rPr lang="en-US" baseline="0" dirty="0"/>
              <a:t>  Now for the second goal.  That will take us some time…</a:t>
            </a:r>
            <a:endParaRPr lang="en-US" dirty="0"/>
          </a:p>
          <a:p>
            <a:r>
              <a:rPr lang="en-US" dirty="0"/>
              <a:t>If</a:t>
            </a:r>
            <a:r>
              <a:rPr lang="en-US" baseline="0" dirty="0"/>
              <a:t> we are plugging into a business process we better know the correct place.</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8</a:t>
            </a:fld>
            <a:endParaRPr lang="fr-BE" dirty="0"/>
          </a:p>
        </p:txBody>
      </p:sp>
    </p:spTree>
    <p:extLst>
      <p:ext uri="{BB962C8B-B14F-4D97-AF65-F5344CB8AC3E}">
        <p14:creationId xmlns:p14="http://schemas.microsoft.com/office/powerpoint/2010/main" val="36902363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executing a business process the application fires multiple events.  Event caused by</a:t>
            </a:r>
            <a:r>
              <a:rPr lang="en-US" baseline="0" dirty="0"/>
              <a:t> an executing code or by the user interaction with the system.  All the previously listed event types can execute and a single user interaction can fire multiple events.</a:t>
            </a:r>
            <a:endParaRPr lang="en-US" dirty="0"/>
          </a:p>
        </p:txBody>
      </p:sp>
      <p:sp>
        <p:nvSpPr>
          <p:cNvPr id="4" name="Slide Number Placeholder 3"/>
          <p:cNvSpPr>
            <a:spLocks noGrp="1"/>
          </p:cNvSpPr>
          <p:nvPr>
            <p:ph type="sldNum" sz="quarter" idx="10"/>
          </p:nvPr>
        </p:nvSpPr>
        <p:spPr/>
        <p:txBody>
          <a:bodyPr/>
          <a:lstStyle/>
          <a:p>
            <a:fld id="{20097166-FF7B-4715-9231-C8C935F11E57}" type="slidenum">
              <a:rPr lang="fr-BE" smtClean="0"/>
              <a:t>9</a:t>
            </a:fld>
            <a:endParaRPr lang="fr-BE" dirty="0"/>
          </a:p>
        </p:txBody>
      </p:sp>
    </p:spTree>
    <p:extLst>
      <p:ext uri="{BB962C8B-B14F-4D97-AF65-F5344CB8AC3E}">
        <p14:creationId xmlns:p14="http://schemas.microsoft.com/office/powerpoint/2010/main" val="11323242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1533377" y="7061981"/>
            <a:ext cx="21523569" cy="2152357"/>
          </a:xfrm>
          <a:prstGeom prst="rect">
            <a:avLst/>
          </a:prstGeom>
        </p:spPr>
        <p:txBody>
          <a:bodyPr bIns="108000" anchor="b"/>
          <a:lstStyle>
            <a:lvl1pPr algn="ctr">
              <a:defRPr sz="8000" b="1" cap="all" baseline="0">
                <a:solidFill>
                  <a:schemeClr val="bg1"/>
                </a:solidFill>
                <a:latin typeface="Century Gothic" panose="020B0502020202020204" pitchFamily="34" charset="0"/>
              </a:defRPr>
            </a:lvl1pPr>
          </a:lstStyle>
          <a:p>
            <a:r>
              <a:rPr lang="en-US" noProof="0" dirty="0"/>
              <a:t>PRESENTATION TITLE</a:t>
            </a:r>
          </a:p>
        </p:txBody>
      </p:sp>
      <p:sp>
        <p:nvSpPr>
          <p:cNvPr id="3" name="Espace réservé du texte 2"/>
          <p:cNvSpPr>
            <a:spLocks noGrp="1"/>
          </p:cNvSpPr>
          <p:nvPr>
            <p:ph type="body" idx="1" hasCustomPrompt="1"/>
          </p:nvPr>
        </p:nvSpPr>
        <p:spPr>
          <a:xfrm>
            <a:off x="1533378" y="9791114"/>
            <a:ext cx="21523569" cy="1635286"/>
          </a:xfrm>
          <a:prstGeom prst="rect">
            <a:avLst/>
          </a:prstGeom>
        </p:spPr>
        <p:txBody>
          <a:bodyPr tIns="108000" anchor="t"/>
          <a:lstStyle>
            <a:lvl1pPr marL="0" indent="0" algn="ctr">
              <a:buNone/>
              <a:defRPr sz="3600" cap="all" baseline="0">
                <a:solidFill>
                  <a:schemeClr val="bg1"/>
                </a:solidFill>
                <a:latin typeface="Century Gothic" panose="020B0502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dirty="0"/>
              <a:t>First Name – Last Name – </a:t>
            </a:r>
            <a:r>
              <a:rPr lang="fr-FR" dirty="0" err="1"/>
              <a:t>Company</a:t>
            </a:r>
            <a:r>
              <a:rPr lang="fr-FR" dirty="0"/>
              <a:t> </a:t>
            </a:r>
          </a:p>
        </p:txBody>
      </p:sp>
    </p:spTree>
    <p:extLst>
      <p:ext uri="{BB962C8B-B14F-4D97-AF65-F5344CB8AC3E}">
        <p14:creationId xmlns:p14="http://schemas.microsoft.com/office/powerpoint/2010/main" val="1419534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11085512" cy="10442574"/>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4" name="Content Placeholder 3"/>
          <p:cNvSpPr>
            <a:spLocks noGrp="1"/>
          </p:cNvSpPr>
          <p:nvPr>
            <p:ph sz="half" idx="2"/>
          </p:nvPr>
        </p:nvSpPr>
        <p:spPr>
          <a:xfrm>
            <a:off x="12265025" y="2536826"/>
            <a:ext cx="11085513"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8" name="Content Placeholder 3"/>
          <p:cNvSpPr>
            <a:spLocks noGrp="1"/>
          </p:cNvSpPr>
          <p:nvPr>
            <p:ph sz="half" idx="11"/>
          </p:nvPr>
        </p:nvSpPr>
        <p:spPr>
          <a:xfrm>
            <a:off x="12265025" y="7809140"/>
            <a:ext cx="11085513"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5"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2026414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11085512" cy="10442574"/>
          </a:xfrm>
          <a:solidFill>
            <a:srgbClr val="A4A0D8"/>
          </a:solidFill>
        </p:spPr>
        <p:txBody>
          <a:bodyPr/>
          <a:lstStyle>
            <a:lvl1pPr>
              <a:defRPr/>
            </a:lvl1pPr>
          </a:lstStyle>
          <a:p>
            <a:pPr lvl="0"/>
            <a:endParaRPr lang="fr-BE" dirty="0"/>
          </a:p>
        </p:txBody>
      </p:sp>
      <p:sp>
        <p:nvSpPr>
          <p:cNvPr id="4" name="Content Placeholder 3"/>
          <p:cNvSpPr>
            <a:spLocks noGrp="1"/>
          </p:cNvSpPr>
          <p:nvPr>
            <p:ph sz="half" idx="2"/>
          </p:nvPr>
        </p:nvSpPr>
        <p:spPr>
          <a:xfrm>
            <a:off x="12265025" y="2536826"/>
            <a:ext cx="11085513" cy="5170260"/>
          </a:xfrm>
          <a:solidFill>
            <a:srgbClr val="A4A0D8"/>
          </a:solidFill>
        </p:spPr>
        <p:txBody>
          <a:bodyPr/>
          <a:lstStyle>
            <a:lvl1pPr>
              <a:defRPr/>
            </a:lvl1pPr>
          </a:lstStyle>
          <a:p>
            <a:pPr lvl="0"/>
            <a:endParaRPr lang="fr-BE" dirty="0"/>
          </a:p>
        </p:txBody>
      </p:sp>
      <p:sp>
        <p:nvSpPr>
          <p:cNvPr id="8" name="Content Placeholder 3"/>
          <p:cNvSpPr>
            <a:spLocks noGrp="1"/>
          </p:cNvSpPr>
          <p:nvPr>
            <p:ph sz="half" idx="11"/>
          </p:nvPr>
        </p:nvSpPr>
        <p:spPr>
          <a:xfrm>
            <a:off x="12265025" y="7809140"/>
            <a:ext cx="11085513" cy="5170260"/>
          </a:xfrm>
          <a:solidFill>
            <a:srgbClr val="A4A0D8"/>
          </a:solidFill>
        </p:spPr>
        <p:txBody>
          <a:bodyPr/>
          <a:lstStyle>
            <a:lvl1pPr>
              <a:defRPr/>
            </a:lvl1pPr>
          </a:lstStyle>
          <a:p>
            <a:pPr lvl="0"/>
            <a:endParaRPr lang="fr-BE" dirty="0"/>
          </a:p>
        </p:txBody>
      </p:sp>
      <p:sp>
        <p:nvSpPr>
          <p:cNvPr id="5"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220222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11085512"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4" name="Content Placeholder 3"/>
          <p:cNvSpPr>
            <a:spLocks noGrp="1"/>
          </p:cNvSpPr>
          <p:nvPr>
            <p:ph sz="half" idx="2"/>
          </p:nvPr>
        </p:nvSpPr>
        <p:spPr>
          <a:xfrm>
            <a:off x="12265025" y="2536826"/>
            <a:ext cx="11085513" cy="10442574"/>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7" name="Content Placeholder 2"/>
          <p:cNvSpPr>
            <a:spLocks noGrp="1"/>
          </p:cNvSpPr>
          <p:nvPr>
            <p:ph sz="half" idx="10"/>
          </p:nvPr>
        </p:nvSpPr>
        <p:spPr>
          <a:xfrm>
            <a:off x="1027114" y="7809140"/>
            <a:ext cx="11085512"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5"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14149623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11085512" cy="5170260"/>
          </a:xfrm>
          <a:solidFill>
            <a:srgbClr val="A4A0D8"/>
          </a:solidFill>
        </p:spPr>
        <p:txBody>
          <a:bodyPr/>
          <a:lstStyle>
            <a:lvl1pPr>
              <a:defRPr/>
            </a:lvl1pPr>
          </a:lstStyle>
          <a:p>
            <a:pPr lvl="0"/>
            <a:endParaRPr lang="fr-BE" dirty="0"/>
          </a:p>
        </p:txBody>
      </p:sp>
      <p:sp>
        <p:nvSpPr>
          <p:cNvPr id="4" name="Content Placeholder 3"/>
          <p:cNvSpPr>
            <a:spLocks noGrp="1"/>
          </p:cNvSpPr>
          <p:nvPr>
            <p:ph sz="half" idx="2"/>
          </p:nvPr>
        </p:nvSpPr>
        <p:spPr>
          <a:xfrm>
            <a:off x="12265025" y="2536826"/>
            <a:ext cx="11085513" cy="10442574"/>
          </a:xfrm>
          <a:solidFill>
            <a:srgbClr val="A4A0D8"/>
          </a:solidFill>
        </p:spPr>
        <p:txBody>
          <a:bodyPr/>
          <a:lstStyle>
            <a:lvl1pPr>
              <a:defRPr/>
            </a:lvl1pPr>
          </a:lstStyle>
          <a:p>
            <a:pPr lvl="0"/>
            <a:endParaRPr lang="fr-BE" dirty="0"/>
          </a:p>
        </p:txBody>
      </p:sp>
      <p:sp>
        <p:nvSpPr>
          <p:cNvPr id="7" name="Content Placeholder 2"/>
          <p:cNvSpPr>
            <a:spLocks noGrp="1"/>
          </p:cNvSpPr>
          <p:nvPr>
            <p:ph sz="half" idx="10"/>
          </p:nvPr>
        </p:nvSpPr>
        <p:spPr>
          <a:xfrm>
            <a:off x="1027114" y="7809140"/>
            <a:ext cx="11085512" cy="5170260"/>
          </a:xfrm>
          <a:solidFill>
            <a:srgbClr val="A4A0D8"/>
          </a:solidFill>
        </p:spPr>
        <p:txBody>
          <a:bodyPr/>
          <a:lstStyle>
            <a:lvl1pPr>
              <a:defRPr/>
            </a:lvl1pPr>
          </a:lstStyle>
          <a:p>
            <a:pPr lvl="0"/>
            <a:endParaRPr lang="fr-BE" dirty="0"/>
          </a:p>
        </p:txBody>
      </p:sp>
      <p:sp>
        <p:nvSpPr>
          <p:cNvPr id="5"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6824731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27113" y="2559892"/>
            <a:ext cx="10964862" cy="1647825"/>
          </a:xfrm>
        </p:spPr>
        <p:txBody>
          <a:bodyPr anchor="ctr">
            <a:normAutofit/>
          </a:bodyPr>
          <a:lstStyle>
            <a:lvl1pPr marL="0" indent="0">
              <a:buNone/>
              <a:defRPr sz="4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27113" y="4207717"/>
            <a:ext cx="10964862" cy="8771683"/>
          </a:xfrm>
          <a:solidFill>
            <a:srgbClr val="A4A0D8"/>
          </a:solidFill>
        </p:spPr>
        <p:txBody>
          <a:bodyPr/>
          <a:lstStyle>
            <a:lvl1pPr>
              <a:defRPr/>
            </a:lvl1pPr>
          </a:lstStyle>
          <a:p>
            <a:pPr lvl="0"/>
            <a:endParaRPr lang="fr-BE" dirty="0"/>
          </a:p>
        </p:txBody>
      </p:sp>
      <p:sp>
        <p:nvSpPr>
          <p:cNvPr id="5" name="Text Placeholder 4"/>
          <p:cNvSpPr>
            <a:spLocks noGrp="1"/>
          </p:cNvSpPr>
          <p:nvPr>
            <p:ph type="body" sz="quarter" idx="3"/>
          </p:nvPr>
        </p:nvSpPr>
        <p:spPr>
          <a:xfrm>
            <a:off x="12341224" y="2559892"/>
            <a:ext cx="11009313" cy="1647825"/>
          </a:xfrm>
        </p:spPr>
        <p:txBody>
          <a:bodyPr anchor="ctr">
            <a:normAutofit/>
          </a:bodyPr>
          <a:lstStyle>
            <a:lvl1pPr marL="0" indent="0">
              <a:buNone/>
              <a:defRPr sz="4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12341224" y="4207717"/>
            <a:ext cx="11009313" cy="8771683"/>
          </a:xfrm>
          <a:solidFill>
            <a:srgbClr val="A4A0D8"/>
          </a:solidFill>
        </p:spPr>
        <p:txBody>
          <a:bodyPr/>
          <a:lstStyle>
            <a:lvl1pPr>
              <a:defRPr/>
            </a:lvl1pPr>
          </a:lstStyle>
          <a:p>
            <a:pPr lvl="0"/>
            <a:endParaRPr lang="fr-BE" dirty="0"/>
          </a:p>
        </p:txBody>
      </p:sp>
      <p:sp>
        <p:nvSpPr>
          <p:cNvPr id="7"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2330054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lvl1pPr>
            <a:lvl2pPr>
              <a:defRPr sz="3600"/>
            </a:lvl2pPr>
            <a:lvl3pPr>
              <a:defRPr sz="3200"/>
            </a:lvl3pPr>
            <a:lvl4pPr>
              <a:defRPr sz="2800"/>
            </a:lvl4pPr>
            <a:lvl5pPr>
              <a:defRPr sz="2800"/>
            </a:lvl5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4"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2641877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solidFill>
            <a:srgbClr val="A4A0D8"/>
          </a:solidFill>
        </p:spPr>
        <p:txBody>
          <a:bodyPr/>
          <a:lstStyle>
            <a:lvl1pPr>
              <a:defRPr/>
            </a:lvl1pPr>
          </a:lstStyle>
          <a:p>
            <a:pPr lvl="0"/>
            <a:endParaRPr lang="fr-BE" dirty="0"/>
          </a:p>
        </p:txBody>
      </p:sp>
      <p:sp>
        <p:nvSpPr>
          <p:cNvPr id="4"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337764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11085512" cy="10442574"/>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4" name="Content Placeholder 3"/>
          <p:cNvSpPr>
            <a:spLocks noGrp="1"/>
          </p:cNvSpPr>
          <p:nvPr>
            <p:ph sz="half" idx="2"/>
          </p:nvPr>
        </p:nvSpPr>
        <p:spPr>
          <a:xfrm>
            <a:off x="12265025" y="2536826"/>
            <a:ext cx="11085513" cy="10442574"/>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5"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2770248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11085512" cy="10442574"/>
          </a:xfrm>
          <a:solidFill>
            <a:srgbClr val="A4A0D8"/>
          </a:solidFill>
        </p:spPr>
        <p:txBody>
          <a:bodyPr/>
          <a:lstStyle>
            <a:lvl1pPr>
              <a:defRPr/>
            </a:lvl1pPr>
          </a:lstStyle>
          <a:p>
            <a:pPr lvl="0"/>
            <a:endParaRPr lang="fr-BE" dirty="0"/>
          </a:p>
        </p:txBody>
      </p:sp>
      <p:sp>
        <p:nvSpPr>
          <p:cNvPr id="4" name="Content Placeholder 3"/>
          <p:cNvSpPr>
            <a:spLocks noGrp="1"/>
          </p:cNvSpPr>
          <p:nvPr>
            <p:ph sz="half" idx="2"/>
          </p:nvPr>
        </p:nvSpPr>
        <p:spPr>
          <a:xfrm>
            <a:off x="12265025" y="2536826"/>
            <a:ext cx="11085513" cy="10442574"/>
          </a:xfrm>
          <a:solidFill>
            <a:srgbClr val="A4A0D8"/>
          </a:solidFill>
        </p:spPr>
        <p:txBody>
          <a:bodyPr/>
          <a:lstStyle>
            <a:lvl1pPr>
              <a:defRPr/>
            </a:lvl1pPr>
          </a:lstStyle>
          <a:p>
            <a:pPr lvl="0"/>
            <a:endParaRPr lang="fr-BE" dirty="0"/>
          </a:p>
        </p:txBody>
      </p:sp>
      <p:sp>
        <p:nvSpPr>
          <p:cNvPr id="5"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518115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22323424"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7" name="Content Placeholder 2"/>
          <p:cNvSpPr>
            <a:spLocks noGrp="1"/>
          </p:cNvSpPr>
          <p:nvPr>
            <p:ph sz="half" idx="10"/>
          </p:nvPr>
        </p:nvSpPr>
        <p:spPr>
          <a:xfrm>
            <a:off x="1027114" y="7809140"/>
            <a:ext cx="22323424"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4"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804855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22323424" cy="5170260"/>
          </a:xfrm>
          <a:solidFill>
            <a:srgbClr val="A4A0D8"/>
          </a:solidFill>
        </p:spPr>
        <p:txBody>
          <a:bodyPr/>
          <a:lstStyle>
            <a:lvl1pPr>
              <a:defRPr/>
            </a:lvl1pPr>
          </a:lstStyle>
          <a:p>
            <a:pPr lvl="0"/>
            <a:endParaRPr lang="fr-BE" dirty="0"/>
          </a:p>
        </p:txBody>
      </p:sp>
      <p:sp>
        <p:nvSpPr>
          <p:cNvPr id="7" name="Content Placeholder 2"/>
          <p:cNvSpPr>
            <a:spLocks noGrp="1"/>
          </p:cNvSpPr>
          <p:nvPr>
            <p:ph sz="half" idx="10"/>
          </p:nvPr>
        </p:nvSpPr>
        <p:spPr>
          <a:xfrm>
            <a:off x="1027114" y="7809140"/>
            <a:ext cx="22323424" cy="5170260"/>
          </a:xfrm>
          <a:solidFill>
            <a:srgbClr val="A4A0D8"/>
          </a:solidFill>
        </p:spPr>
        <p:txBody>
          <a:bodyPr/>
          <a:lstStyle>
            <a:lvl1pPr>
              <a:defRPr/>
            </a:lvl1pPr>
          </a:lstStyle>
          <a:p>
            <a:pPr lvl="0"/>
            <a:endParaRPr lang="fr-BE" dirty="0"/>
          </a:p>
        </p:txBody>
      </p:sp>
      <p:sp>
        <p:nvSpPr>
          <p:cNvPr id="4"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3194249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11085512"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4" name="Content Placeholder 3"/>
          <p:cNvSpPr>
            <a:spLocks noGrp="1"/>
          </p:cNvSpPr>
          <p:nvPr>
            <p:ph sz="half" idx="2"/>
          </p:nvPr>
        </p:nvSpPr>
        <p:spPr>
          <a:xfrm>
            <a:off x="12265025" y="2536826"/>
            <a:ext cx="11085513"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7" name="Content Placeholder 2"/>
          <p:cNvSpPr>
            <a:spLocks noGrp="1"/>
          </p:cNvSpPr>
          <p:nvPr>
            <p:ph sz="half" idx="10"/>
          </p:nvPr>
        </p:nvSpPr>
        <p:spPr>
          <a:xfrm>
            <a:off x="1027114" y="7809140"/>
            <a:ext cx="11085512"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8" name="Content Placeholder 3"/>
          <p:cNvSpPr>
            <a:spLocks noGrp="1"/>
          </p:cNvSpPr>
          <p:nvPr>
            <p:ph sz="half" idx="11"/>
          </p:nvPr>
        </p:nvSpPr>
        <p:spPr>
          <a:xfrm>
            <a:off x="12265025" y="7809140"/>
            <a:ext cx="11085513" cy="5170260"/>
          </a:xfrm>
        </p:spPr>
        <p:txBody>
          <a:bodyPr/>
          <a:lstStyle>
            <a:lvl1pPr>
              <a:defRPr/>
            </a:lvl1p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6"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98175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27114" y="2536826"/>
            <a:ext cx="11085512" cy="5170260"/>
          </a:xfrm>
          <a:solidFill>
            <a:srgbClr val="A4A0D8"/>
          </a:solidFill>
        </p:spPr>
        <p:txBody>
          <a:bodyPr/>
          <a:lstStyle>
            <a:lvl1pPr>
              <a:defRPr/>
            </a:lvl1pPr>
          </a:lstStyle>
          <a:p>
            <a:pPr lvl="0"/>
            <a:endParaRPr lang="fr-BE" dirty="0"/>
          </a:p>
        </p:txBody>
      </p:sp>
      <p:sp>
        <p:nvSpPr>
          <p:cNvPr id="4" name="Content Placeholder 3"/>
          <p:cNvSpPr>
            <a:spLocks noGrp="1"/>
          </p:cNvSpPr>
          <p:nvPr>
            <p:ph sz="half" idx="2"/>
          </p:nvPr>
        </p:nvSpPr>
        <p:spPr>
          <a:xfrm>
            <a:off x="12265025" y="2536826"/>
            <a:ext cx="11085513" cy="5170260"/>
          </a:xfrm>
          <a:solidFill>
            <a:srgbClr val="A4A0D8"/>
          </a:solidFill>
        </p:spPr>
        <p:txBody>
          <a:bodyPr/>
          <a:lstStyle>
            <a:lvl1pPr>
              <a:defRPr/>
            </a:lvl1pPr>
          </a:lstStyle>
          <a:p>
            <a:pPr lvl="0"/>
            <a:endParaRPr lang="fr-BE" dirty="0"/>
          </a:p>
        </p:txBody>
      </p:sp>
      <p:sp>
        <p:nvSpPr>
          <p:cNvPr id="7" name="Content Placeholder 2"/>
          <p:cNvSpPr>
            <a:spLocks noGrp="1"/>
          </p:cNvSpPr>
          <p:nvPr>
            <p:ph sz="half" idx="10"/>
          </p:nvPr>
        </p:nvSpPr>
        <p:spPr>
          <a:xfrm>
            <a:off x="1027114" y="7809140"/>
            <a:ext cx="11085512" cy="5170260"/>
          </a:xfrm>
          <a:solidFill>
            <a:srgbClr val="A4A0D8"/>
          </a:solidFill>
        </p:spPr>
        <p:txBody>
          <a:bodyPr/>
          <a:lstStyle>
            <a:lvl1pPr>
              <a:defRPr/>
            </a:lvl1pPr>
          </a:lstStyle>
          <a:p>
            <a:pPr lvl="0"/>
            <a:endParaRPr lang="fr-BE" dirty="0"/>
          </a:p>
        </p:txBody>
      </p:sp>
      <p:sp>
        <p:nvSpPr>
          <p:cNvPr id="8" name="Content Placeholder 3"/>
          <p:cNvSpPr>
            <a:spLocks noGrp="1"/>
          </p:cNvSpPr>
          <p:nvPr>
            <p:ph sz="half" idx="11"/>
          </p:nvPr>
        </p:nvSpPr>
        <p:spPr>
          <a:xfrm>
            <a:off x="12265025" y="7809140"/>
            <a:ext cx="11085513" cy="5170260"/>
          </a:xfrm>
          <a:solidFill>
            <a:srgbClr val="A4A0D8"/>
          </a:solidFill>
        </p:spPr>
        <p:txBody>
          <a:bodyPr/>
          <a:lstStyle>
            <a:lvl1pPr>
              <a:defRPr/>
            </a:lvl1pPr>
          </a:lstStyle>
          <a:p>
            <a:pPr lvl="0"/>
            <a:endParaRPr lang="fr-BE" dirty="0"/>
          </a:p>
        </p:txBody>
      </p:sp>
      <p:sp>
        <p:nvSpPr>
          <p:cNvPr id="6"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spTree>
    <p:extLst>
      <p:ext uri="{BB962C8B-B14F-4D97-AF65-F5344CB8AC3E}">
        <p14:creationId xmlns:p14="http://schemas.microsoft.com/office/powerpoint/2010/main" val="6297469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3.pn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5352400"/>
      </p:ext>
    </p:extLst>
  </p:cSld>
  <p:clrMap bg1="lt1" tx1="dk1" bg2="lt2" tx2="dk2" accent1="accent1" accent2="accent2" accent3="accent3" accent4="accent4" accent5="accent5" accent6="accent6" hlink="hlink" folHlink="folHlink"/>
  <p:sldLayoutIdLst>
    <p:sldLayoutId id="2147483779" r:id="rId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defRPr>
          <a:latin typeface="+mj-lt"/>
        </a:defRPr>
      </a:lvl1pPr>
    </p:titleStyle>
    <p:bodyStyle>
      <a:lvl1pPr>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45774" y="2555486"/>
            <a:ext cx="22304764" cy="10423914"/>
          </a:xfrm>
          <a:prstGeom prst="rect">
            <a:avLst/>
          </a:prstGeom>
        </p:spPr>
        <p:txBody>
          <a:bodyPr vert="horz" lIns="91440" tIns="45720" rIns="91440" bIns="45720" rtlCol="0">
            <a:normAutofit/>
          </a:bodyPr>
          <a:lstStyle/>
          <a:p>
            <a:pPr lvl="0"/>
            <a:r>
              <a:rPr lang="en-US" dirty="0"/>
              <a:t>Click to edit Master text styles</a:t>
            </a:r>
          </a:p>
          <a:p>
            <a:pPr lvl="0"/>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fr-BE" dirty="0"/>
          </a:p>
        </p:txBody>
      </p:sp>
      <p:sp>
        <p:nvSpPr>
          <p:cNvPr id="5" name="Title Placeholder 1"/>
          <p:cNvSpPr>
            <a:spLocks noGrp="1"/>
          </p:cNvSpPr>
          <p:nvPr>
            <p:ph type="title"/>
          </p:nvPr>
        </p:nvSpPr>
        <p:spPr>
          <a:xfrm>
            <a:off x="1027112" y="377825"/>
            <a:ext cx="22323425" cy="1800225"/>
          </a:xfrm>
          <a:prstGeom prst="rect">
            <a:avLst/>
          </a:prstGeom>
        </p:spPr>
        <p:txBody>
          <a:bodyPr vert="horz" lIns="91440" tIns="45720" rIns="91440" bIns="45720" rtlCol="0" anchor="ctr">
            <a:normAutofit/>
          </a:bodyPr>
          <a:lstStyle/>
          <a:p>
            <a:r>
              <a:rPr lang="en-US" dirty="0"/>
              <a:t>Click to edit Master title style</a:t>
            </a:r>
            <a:endParaRPr lang="fr-BE" dirty="0"/>
          </a:p>
        </p:txBody>
      </p:sp>
      <p:pic>
        <p:nvPicPr>
          <p:cNvPr id="2" name="Picture 1"/>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22631209" y="336105"/>
            <a:ext cx="1438656" cy="1883663"/>
          </a:xfrm>
          <a:prstGeom prst="rect">
            <a:avLst/>
          </a:prstGeom>
        </p:spPr>
      </p:pic>
    </p:spTree>
    <p:extLst>
      <p:ext uri="{BB962C8B-B14F-4D97-AF65-F5344CB8AC3E}">
        <p14:creationId xmlns:p14="http://schemas.microsoft.com/office/powerpoint/2010/main" val="1140135454"/>
      </p:ext>
    </p:extLst>
  </p:cSld>
  <p:clrMap bg1="lt1" tx1="dk1" bg2="lt2" tx2="dk2" accent1="accent1" accent2="accent2" accent3="accent3" accent4="accent4" accent5="accent5" accent6="accent6" hlink="hlink" folHlink="folHlink"/>
  <p:sldLayoutIdLst>
    <p:sldLayoutId id="2147483750" r:id="rId1"/>
    <p:sldLayoutId id="2147483760" r:id="rId2"/>
    <p:sldLayoutId id="2147483752" r:id="rId3"/>
    <p:sldLayoutId id="2147483761" r:id="rId4"/>
    <p:sldLayoutId id="2147483759" r:id="rId5"/>
    <p:sldLayoutId id="2147483762" r:id="rId6"/>
    <p:sldLayoutId id="2147483756" r:id="rId7"/>
    <p:sldLayoutId id="2147483763" r:id="rId8"/>
    <p:sldLayoutId id="2147483758" r:id="rId9"/>
    <p:sldLayoutId id="2147483764" r:id="rId10"/>
    <p:sldLayoutId id="2147483757" r:id="rId11"/>
    <p:sldLayoutId id="2147483765" r:id="rId12"/>
    <p:sldLayoutId id="2147483753" r:id="rId13"/>
  </p:sldLayoutIdLst>
  <p:txStyles>
    <p:titleStyle>
      <a:lvl1pPr algn="l" defTabSz="914400" rtl="0" eaLnBrk="1" latinLnBrk="0" hangingPunct="1">
        <a:lnSpc>
          <a:spcPct val="90000"/>
        </a:lnSpc>
        <a:spcBef>
          <a:spcPct val="0"/>
        </a:spcBef>
        <a:buNone/>
        <a:defRPr sz="7200" b="1" kern="1200">
          <a:solidFill>
            <a:srgbClr val="544F95"/>
          </a:solidFill>
          <a:latin typeface="Century Gothic" panose="020B0502020202020204" pitchFamily="34" charset="0"/>
          <a:ea typeface="+mj-ea"/>
          <a:cs typeface="+mj-cs"/>
        </a:defRPr>
      </a:lvl1pPr>
    </p:titleStyle>
    <p:bodyStyle>
      <a:lvl1pPr marL="0" indent="0" algn="l" defTabSz="914400" rtl="0" eaLnBrk="1" latinLnBrk="0" hangingPunct="1">
        <a:lnSpc>
          <a:spcPct val="90000"/>
        </a:lnSpc>
        <a:spcBef>
          <a:spcPts val="1000"/>
        </a:spcBef>
        <a:buClr>
          <a:srgbClr val="544F95"/>
        </a:buClr>
        <a:buFont typeface="Arial" panose="020B0604020202020204" pitchFamily="34" charset="0"/>
        <a:buNone/>
        <a:defRPr sz="400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Clr>
          <a:srgbClr val="544F95"/>
        </a:buClr>
        <a:buFont typeface="Arial" panose="020B0604020202020204" pitchFamily="34" charset="0"/>
        <a:buChar char="•"/>
        <a:defRPr sz="4000" kern="1200">
          <a:solidFill>
            <a:schemeClr val="tx1"/>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Clr>
          <a:srgbClr val="544F95"/>
        </a:buClr>
        <a:buFont typeface="Arial" panose="020B0604020202020204" pitchFamily="34" charset="0"/>
        <a:buChar char="•"/>
        <a:defRPr sz="3600" kern="1200">
          <a:solidFill>
            <a:schemeClr val="tx1"/>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Clr>
          <a:srgbClr val="544F95"/>
        </a:buClr>
        <a:buFont typeface="Arial" panose="020B0604020202020204" pitchFamily="34" charset="0"/>
        <a:buChar char="•"/>
        <a:defRPr sz="3200" kern="1200">
          <a:solidFill>
            <a:schemeClr val="tx1"/>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Clr>
          <a:srgbClr val="544F95"/>
        </a:buClr>
        <a:buFont typeface="Arial" panose="020B0604020202020204" pitchFamily="34" charset="0"/>
        <a:buChar char="•"/>
        <a:defRPr sz="3200" kern="1200">
          <a:solidFill>
            <a:schemeClr val="tx1"/>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38" userDrawn="1">
          <p15:clr>
            <a:srgbClr val="F26B43"/>
          </p15:clr>
        </p15:guide>
        <p15:guide id="3" orient="horz" pos="1372" userDrawn="1">
          <p15:clr>
            <a:srgbClr val="F26B43"/>
          </p15:clr>
        </p15:guide>
        <p15:guide id="4" orient="horz" pos="1598" userDrawn="1">
          <p15:clr>
            <a:srgbClr val="F26B43"/>
          </p15:clr>
        </p15:guide>
        <p15:guide id="5" orient="horz" pos="8176" userDrawn="1">
          <p15:clr>
            <a:srgbClr val="F26B43"/>
          </p15:clr>
        </p15:guide>
        <p15:guide id="7" pos="647" userDrawn="1">
          <p15:clr>
            <a:srgbClr val="F26B43"/>
          </p15:clr>
        </p15:guide>
        <p15:guide id="8" pos="1470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connect.microsoft.com/dynamicssuggestions/Feedback" TargetMode="External"/><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jpeg"/><Relationship Id="rId7" Type="http://schemas.openxmlformats.org/officeDocument/2006/relationships/hyperlink" Target="http://www.dynamics.i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mailto:gunnar@dynamics.is"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www.dynamics.is/"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www.mibuso.co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msdn.microsoft.com/en-us/library/mt299406(v=nav.90).aspx#BusinessEvents" TargetMode="External"/><Relationship Id="rId7" Type="http://schemas.openxmlformats.org/officeDocument/2006/relationships/hyperlink" Target="https://msdn.microsoft.com/en-us/library/mt299406(v=nav.90).aspx#PageEvent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msdn.microsoft.com/en-us/library/mt299406(v=nav.90).aspx#DatabaseEvents" TargetMode="External"/><Relationship Id="rId5" Type="http://schemas.openxmlformats.org/officeDocument/2006/relationships/hyperlink" Target="https://msdn.microsoft.com/en-us/library/mt299406(v=nav.90).aspx#SystemEvents" TargetMode="External"/><Relationship Id="rId4" Type="http://schemas.openxmlformats.org/officeDocument/2006/relationships/hyperlink" Target="https://msdn.microsoft.com/en-us/library/mt299406(v=nav.90).aspx#IntegrationEvents"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www.waldo.be/2015/11/02/nav-2016-eventing-all-published-integration-and-business-events/"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Migrating to events</a:t>
            </a:r>
          </a:p>
        </p:txBody>
      </p:sp>
      <p:sp>
        <p:nvSpPr>
          <p:cNvPr id="3" name="Text Placeholder 2"/>
          <p:cNvSpPr>
            <a:spLocks noGrp="1"/>
          </p:cNvSpPr>
          <p:nvPr>
            <p:ph type="body" idx="1"/>
          </p:nvPr>
        </p:nvSpPr>
        <p:spPr/>
        <p:txBody>
          <a:bodyPr/>
          <a:lstStyle/>
          <a:p>
            <a:r>
              <a:rPr lang="en-US" dirty="0"/>
              <a:t>Gunnar gestsson – Advania &amp; Dynamics.is</a:t>
            </a:r>
          </a:p>
        </p:txBody>
      </p:sp>
    </p:spTree>
    <p:extLst>
      <p:ext uri="{BB962C8B-B14F-4D97-AF65-F5344CB8AC3E}">
        <p14:creationId xmlns:p14="http://schemas.microsoft.com/office/powerpoint/2010/main" val="2198542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rmAutofit lnSpcReduction="10000"/>
          </a:bodyPr>
          <a:lstStyle/>
          <a:p>
            <a:pPr algn="ctr"/>
            <a:endParaRPr lang="en-US" dirty="0"/>
          </a:p>
          <a:p>
            <a:pPr algn="ctr"/>
            <a:r>
              <a:rPr lang="en-US" sz="71400" dirty="0">
                <a:solidFill>
                  <a:srgbClr val="7030A0"/>
                </a:solidFill>
              </a:rPr>
              <a:t>?</a:t>
            </a:r>
            <a:endParaRPr lang="en-US" dirty="0">
              <a:solidFill>
                <a:srgbClr val="7030A0"/>
              </a:solidFill>
            </a:endParaRPr>
          </a:p>
        </p:txBody>
      </p:sp>
      <p:sp>
        <p:nvSpPr>
          <p:cNvPr id="4" name="Title 3"/>
          <p:cNvSpPr>
            <a:spLocks noGrp="1"/>
          </p:cNvSpPr>
          <p:nvPr>
            <p:ph type="title"/>
          </p:nvPr>
        </p:nvSpPr>
        <p:spPr/>
        <p:txBody>
          <a:bodyPr/>
          <a:lstStyle/>
          <a:p>
            <a:r>
              <a:rPr lang="en-US" dirty="0"/>
              <a:t>Which Event should be used</a:t>
            </a:r>
          </a:p>
        </p:txBody>
      </p:sp>
    </p:spTree>
    <p:extLst>
      <p:ext uri="{BB962C8B-B14F-4D97-AF65-F5344CB8AC3E}">
        <p14:creationId xmlns:p14="http://schemas.microsoft.com/office/powerpoint/2010/main" val="3525018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is-IS" sz="13800" dirty="0">
              <a:solidFill>
                <a:srgbClr val="FF0000"/>
              </a:solidFill>
            </a:endParaRPr>
          </a:p>
          <a:p>
            <a:pPr algn="ctr"/>
            <a:r>
              <a:rPr lang="en-US" sz="23900" dirty="0">
                <a:solidFill>
                  <a:srgbClr val="FF0000"/>
                </a:solidFill>
              </a:rPr>
              <a:t>Behind the scenes</a:t>
            </a:r>
          </a:p>
        </p:txBody>
      </p:sp>
      <p:sp>
        <p:nvSpPr>
          <p:cNvPr id="2" name="Title 1"/>
          <p:cNvSpPr>
            <a:spLocks noGrp="1"/>
          </p:cNvSpPr>
          <p:nvPr>
            <p:ph type="title"/>
          </p:nvPr>
        </p:nvSpPr>
        <p:spPr/>
        <p:txBody>
          <a:bodyPr/>
          <a:lstStyle/>
          <a:p>
            <a:r>
              <a:rPr lang="en-US" dirty="0"/>
              <a:t>Event logging demo</a:t>
            </a:r>
          </a:p>
        </p:txBody>
      </p:sp>
    </p:spTree>
    <p:extLst>
      <p:ext uri="{BB962C8B-B14F-4D97-AF65-F5344CB8AC3E}">
        <p14:creationId xmlns:p14="http://schemas.microsoft.com/office/powerpoint/2010/main" val="10398665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half" idx="1"/>
          </p:nvPr>
        </p:nvSpPr>
        <p:spPr/>
        <p:txBody>
          <a:bodyPr>
            <a:normAutofit/>
          </a:bodyPr>
          <a:lstStyle/>
          <a:p>
            <a:pPr algn="ctr"/>
            <a:endParaRPr lang="en-US" sz="6600" dirty="0"/>
          </a:p>
          <a:p>
            <a:pPr algn="ctr"/>
            <a:r>
              <a:rPr lang="en-US" sz="6600" dirty="0"/>
              <a:t>Temporary Customer created, updated  and deleted</a:t>
            </a:r>
          </a:p>
          <a:p>
            <a:pPr algn="ctr"/>
            <a:endParaRPr lang="en-US" sz="6600" dirty="0"/>
          </a:p>
        </p:txBody>
      </p:sp>
      <p:sp>
        <p:nvSpPr>
          <p:cNvPr id="8" name="Content Placeholder 7"/>
          <p:cNvSpPr>
            <a:spLocks noGrp="1"/>
          </p:cNvSpPr>
          <p:nvPr>
            <p:ph sz="half" idx="2"/>
          </p:nvPr>
        </p:nvSpPr>
        <p:spPr/>
        <p:txBody>
          <a:bodyPr>
            <a:normAutofit/>
          </a:bodyPr>
          <a:lstStyle/>
          <a:p>
            <a:pPr algn="ctr"/>
            <a:endParaRPr lang="en-US" sz="6600" dirty="0"/>
          </a:p>
          <a:p>
            <a:pPr algn="ctr"/>
            <a:r>
              <a:rPr lang="en-US" sz="6600" dirty="0"/>
              <a:t>Customer created, updated  and deleted</a:t>
            </a:r>
          </a:p>
          <a:p>
            <a:pPr algn="ctr"/>
            <a:endParaRPr lang="en-US" sz="6600" dirty="0"/>
          </a:p>
        </p:txBody>
      </p:sp>
      <p:sp>
        <p:nvSpPr>
          <p:cNvPr id="9" name="Content Placeholder 8"/>
          <p:cNvSpPr>
            <a:spLocks noGrp="1"/>
          </p:cNvSpPr>
          <p:nvPr>
            <p:ph sz="half" idx="10"/>
          </p:nvPr>
        </p:nvSpPr>
        <p:spPr/>
        <p:txBody>
          <a:bodyPr>
            <a:normAutofit/>
          </a:bodyPr>
          <a:lstStyle/>
          <a:p>
            <a:pPr algn="ctr"/>
            <a:endParaRPr lang="en-US" sz="7200" dirty="0"/>
          </a:p>
          <a:p>
            <a:pPr algn="ctr"/>
            <a:r>
              <a:rPr lang="en-US" sz="7200" dirty="0"/>
              <a:t>Customer created and updated using My Customer Page</a:t>
            </a:r>
          </a:p>
          <a:p>
            <a:pPr algn="ctr"/>
            <a:endParaRPr lang="en-US" sz="7200" dirty="0"/>
          </a:p>
        </p:txBody>
      </p:sp>
      <p:sp>
        <p:nvSpPr>
          <p:cNvPr id="10" name="Content Placeholder 9"/>
          <p:cNvSpPr>
            <a:spLocks noGrp="1"/>
          </p:cNvSpPr>
          <p:nvPr>
            <p:ph sz="half" idx="11"/>
          </p:nvPr>
        </p:nvSpPr>
        <p:spPr/>
        <p:txBody>
          <a:bodyPr/>
          <a:lstStyle/>
          <a:p>
            <a:pPr algn="ctr"/>
            <a:endParaRPr lang="en-US" sz="6600" dirty="0"/>
          </a:p>
          <a:p>
            <a:pPr algn="ctr"/>
            <a:r>
              <a:rPr lang="en-US" sz="6600" dirty="0"/>
              <a:t>Sales invoice created and posted</a:t>
            </a:r>
          </a:p>
          <a:p>
            <a:endParaRPr lang="fr-BE" dirty="0"/>
          </a:p>
        </p:txBody>
      </p:sp>
      <p:sp>
        <p:nvSpPr>
          <p:cNvPr id="6" name="Title 5"/>
          <p:cNvSpPr>
            <a:spLocks noGrp="1"/>
          </p:cNvSpPr>
          <p:nvPr>
            <p:ph type="title"/>
          </p:nvPr>
        </p:nvSpPr>
        <p:spPr/>
        <p:txBody>
          <a:bodyPr/>
          <a:lstStyle/>
          <a:p>
            <a:r>
              <a:rPr lang="en-US" dirty="0"/>
              <a:t>Recap</a:t>
            </a:r>
          </a:p>
        </p:txBody>
      </p:sp>
    </p:spTree>
    <p:extLst>
      <p:ext uri="{BB962C8B-B14F-4D97-AF65-F5344CB8AC3E}">
        <p14:creationId xmlns:p14="http://schemas.microsoft.com/office/powerpoint/2010/main" val="3083725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en-US" sz="13800" dirty="0">
              <a:solidFill>
                <a:srgbClr val="FF0000"/>
              </a:solidFill>
            </a:endParaRPr>
          </a:p>
          <a:p>
            <a:pPr algn="ctr"/>
            <a:r>
              <a:rPr lang="en-US" sz="23900" dirty="0">
                <a:solidFill>
                  <a:srgbClr val="FF0000"/>
                </a:solidFill>
              </a:rPr>
              <a:t>Behind the scenes</a:t>
            </a:r>
          </a:p>
        </p:txBody>
      </p:sp>
      <p:sp>
        <p:nvSpPr>
          <p:cNvPr id="2" name="Title 1"/>
          <p:cNvSpPr>
            <a:spLocks noGrp="1"/>
          </p:cNvSpPr>
          <p:nvPr>
            <p:ph type="title"/>
          </p:nvPr>
        </p:nvSpPr>
        <p:spPr/>
        <p:txBody>
          <a:bodyPr/>
          <a:lstStyle/>
          <a:p>
            <a:r>
              <a:rPr lang="en-US" dirty="0"/>
              <a:t>Event logging demo</a:t>
            </a:r>
          </a:p>
        </p:txBody>
      </p:sp>
    </p:spTree>
    <p:extLst>
      <p:ext uri="{BB962C8B-B14F-4D97-AF65-F5344CB8AC3E}">
        <p14:creationId xmlns:p14="http://schemas.microsoft.com/office/powerpoint/2010/main" val="1689550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a:lstStyle/>
          <a:p>
            <a:pPr algn="ctr"/>
            <a:endParaRPr lang="en-US" sz="9600" dirty="0"/>
          </a:p>
          <a:p>
            <a:pPr algn="ctr"/>
            <a:r>
              <a:rPr lang="en-US" sz="13800" dirty="0"/>
              <a:t>Examples of how customization can be done using Events</a:t>
            </a:r>
          </a:p>
        </p:txBody>
      </p:sp>
      <p:sp>
        <p:nvSpPr>
          <p:cNvPr id="7" name="Title 6"/>
          <p:cNvSpPr>
            <a:spLocks noGrp="1"/>
          </p:cNvSpPr>
          <p:nvPr>
            <p:ph type="title"/>
          </p:nvPr>
        </p:nvSpPr>
        <p:spPr/>
        <p:txBody>
          <a:bodyPr/>
          <a:lstStyle/>
          <a:p>
            <a:r>
              <a:rPr lang="en-US" dirty="0"/>
              <a:t>Third goal</a:t>
            </a:r>
          </a:p>
        </p:txBody>
      </p:sp>
    </p:spTree>
    <p:extLst>
      <p:ext uri="{BB962C8B-B14F-4D97-AF65-F5344CB8AC3E}">
        <p14:creationId xmlns:p14="http://schemas.microsoft.com/office/powerpoint/2010/main" val="11752537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en-US" sz="13800" dirty="0">
              <a:solidFill>
                <a:srgbClr val="FF0000"/>
              </a:solidFill>
            </a:endParaRPr>
          </a:p>
          <a:p>
            <a:pPr algn="ctr"/>
            <a:r>
              <a:rPr lang="en-US" sz="23900" dirty="0">
                <a:solidFill>
                  <a:srgbClr val="FF0000"/>
                </a:solidFill>
              </a:rPr>
              <a:t>Behind the scenes</a:t>
            </a:r>
          </a:p>
        </p:txBody>
      </p:sp>
      <p:sp>
        <p:nvSpPr>
          <p:cNvPr id="2" name="Title 1"/>
          <p:cNvSpPr>
            <a:spLocks noGrp="1"/>
          </p:cNvSpPr>
          <p:nvPr>
            <p:ph type="title"/>
          </p:nvPr>
        </p:nvSpPr>
        <p:spPr/>
        <p:txBody>
          <a:bodyPr/>
          <a:lstStyle/>
          <a:p>
            <a:r>
              <a:rPr lang="en-US" dirty="0"/>
              <a:t>Customizing the Role Center </a:t>
            </a:r>
          </a:p>
        </p:txBody>
      </p:sp>
    </p:spTree>
    <p:extLst>
      <p:ext uri="{BB962C8B-B14F-4D97-AF65-F5344CB8AC3E}">
        <p14:creationId xmlns:p14="http://schemas.microsoft.com/office/powerpoint/2010/main" val="3885388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en-US" sz="13800" dirty="0">
              <a:solidFill>
                <a:srgbClr val="FF0000"/>
              </a:solidFill>
            </a:endParaRPr>
          </a:p>
          <a:p>
            <a:pPr algn="ctr"/>
            <a:r>
              <a:rPr lang="en-US" sz="23900" dirty="0">
                <a:solidFill>
                  <a:srgbClr val="FF0000"/>
                </a:solidFill>
              </a:rPr>
              <a:t>Behind the scenes</a:t>
            </a:r>
          </a:p>
        </p:txBody>
      </p:sp>
      <p:sp>
        <p:nvSpPr>
          <p:cNvPr id="2" name="Title 1"/>
          <p:cNvSpPr>
            <a:spLocks noGrp="1"/>
          </p:cNvSpPr>
          <p:nvPr>
            <p:ph type="title"/>
          </p:nvPr>
        </p:nvSpPr>
        <p:spPr/>
        <p:txBody>
          <a:bodyPr/>
          <a:lstStyle/>
          <a:p>
            <a:r>
              <a:rPr lang="en-US" dirty="0"/>
              <a:t>Add an editable field to Customer Ledger Entry</a:t>
            </a:r>
          </a:p>
        </p:txBody>
      </p:sp>
    </p:spTree>
    <p:extLst>
      <p:ext uri="{BB962C8B-B14F-4D97-AF65-F5344CB8AC3E}">
        <p14:creationId xmlns:p14="http://schemas.microsoft.com/office/powerpoint/2010/main" val="20703591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en-US" sz="13800" dirty="0">
              <a:solidFill>
                <a:srgbClr val="FF0000"/>
              </a:solidFill>
            </a:endParaRPr>
          </a:p>
          <a:p>
            <a:pPr algn="ctr"/>
            <a:r>
              <a:rPr lang="en-US" sz="23900" dirty="0">
                <a:solidFill>
                  <a:srgbClr val="FF0000"/>
                </a:solidFill>
              </a:rPr>
              <a:t>Behind the scenes</a:t>
            </a:r>
          </a:p>
        </p:txBody>
      </p:sp>
      <p:sp>
        <p:nvSpPr>
          <p:cNvPr id="2" name="Title 1"/>
          <p:cNvSpPr>
            <a:spLocks noGrp="1"/>
          </p:cNvSpPr>
          <p:nvPr>
            <p:ph type="title"/>
          </p:nvPr>
        </p:nvSpPr>
        <p:spPr/>
        <p:txBody>
          <a:bodyPr/>
          <a:lstStyle/>
          <a:p>
            <a:r>
              <a:rPr lang="en-US" dirty="0"/>
              <a:t>Responsibility Centers</a:t>
            </a:r>
          </a:p>
        </p:txBody>
      </p:sp>
    </p:spTree>
    <p:extLst>
      <p:ext uri="{BB962C8B-B14F-4D97-AF65-F5344CB8AC3E}">
        <p14:creationId xmlns:p14="http://schemas.microsoft.com/office/powerpoint/2010/main" val="9706447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en-US" sz="13800" dirty="0">
              <a:solidFill>
                <a:srgbClr val="FF0000"/>
              </a:solidFill>
            </a:endParaRPr>
          </a:p>
          <a:p>
            <a:pPr algn="ctr"/>
            <a:r>
              <a:rPr lang="en-US" sz="23900" dirty="0">
                <a:solidFill>
                  <a:srgbClr val="FF0000"/>
                </a:solidFill>
              </a:rPr>
              <a:t>Behind the scenes</a:t>
            </a:r>
          </a:p>
        </p:txBody>
      </p:sp>
      <p:sp>
        <p:nvSpPr>
          <p:cNvPr id="2" name="Title 1"/>
          <p:cNvSpPr>
            <a:spLocks noGrp="1"/>
          </p:cNvSpPr>
          <p:nvPr>
            <p:ph type="title"/>
          </p:nvPr>
        </p:nvSpPr>
        <p:spPr/>
        <p:txBody>
          <a:bodyPr/>
          <a:lstStyle/>
          <a:p>
            <a:r>
              <a:rPr lang="en-US" dirty="0"/>
              <a:t>New Code field for Sales Documents</a:t>
            </a:r>
          </a:p>
        </p:txBody>
      </p:sp>
    </p:spTree>
    <p:extLst>
      <p:ext uri="{BB962C8B-B14F-4D97-AF65-F5344CB8AC3E}">
        <p14:creationId xmlns:p14="http://schemas.microsoft.com/office/powerpoint/2010/main" val="2896967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1"/>
          </p:nvPr>
        </p:nvSpPr>
        <p:spPr/>
        <p:txBody>
          <a:bodyPr/>
          <a:lstStyle/>
          <a:p>
            <a:endParaRPr lang="fr-BE" dirty="0"/>
          </a:p>
          <a:p>
            <a:pPr marL="571500" indent="-571500">
              <a:buFont typeface="Arial" panose="020B0604020202020204" pitchFamily="34" charset="0"/>
              <a:buChar char="•"/>
            </a:pPr>
            <a:r>
              <a:rPr lang="en-US" sz="5400" dirty="0"/>
              <a:t>Map the process you want to extend to find possible Events for you modification</a:t>
            </a:r>
          </a:p>
          <a:p>
            <a:pPr marL="571500" indent="-571500">
              <a:buFont typeface="Arial" panose="020B0604020202020204" pitchFamily="34" charset="0"/>
              <a:buChar char="•"/>
            </a:pPr>
            <a:endParaRPr lang="en-US" sz="5400" dirty="0"/>
          </a:p>
          <a:p>
            <a:pPr marL="571500" indent="-571500">
              <a:buFont typeface="Arial" panose="020B0604020202020204" pitchFamily="34" charset="0"/>
              <a:buChar char="•"/>
            </a:pPr>
            <a:r>
              <a:rPr lang="en-US" sz="5400" dirty="0"/>
              <a:t>Be creative when looking for a solution</a:t>
            </a:r>
          </a:p>
          <a:p>
            <a:pPr marL="571500" indent="-571500">
              <a:buFont typeface="Arial" panose="020B0604020202020204" pitchFamily="34" charset="0"/>
              <a:buChar char="•"/>
            </a:pPr>
            <a:endParaRPr lang="en-US" sz="5400" dirty="0"/>
          </a:p>
          <a:p>
            <a:pPr marL="571500" indent="-571500">
              <a:buFont typeface="Arial" panose="020B0604020202020204" pitchFamily="34" charset="0"/>
              <a:buChar char="•"/>
            </a:pPr>
            <a:r>
              <a:rPr lang="en-US" sz="5400" dirty="0"/>
              <a:t>Think about the Cloud, meaning different client types and Dynamics 365</a:t>
            </a:r>
          </a:p>
          <a:p>
            <a:pPr marL="571500" indent="-571500">
              <a:buFont typeface="Arial" panose="020B0604020202020204" pitchFamily="34" charset="0"/>
              <a:buChar char="•"/>
            </a:pPr>
            <a:endParaRPr lang="en-US" sz="5400" dirty="0"/>
          </a:p>
        </p:txBody>
      </p:sp>
      <p:sp>
        <p:nvSpPr>
          <p:cNvPr id="7" name="Content Placeholder 6"/>
          <p:cNvSpPr>
            <a:spLocks noGrp="1"/>
          </p:cNvSpPr>
          <p:nvPr>
            <p:ph sz="half" idx="2"/>
          </p:nvPr>
        </p:nvSpPr>
        <p:spPr/>
        <p:txBody>
          <a:bodyPr/>
          <a:lstStyle/>
          <a:p>
            <a:endParaRPr lang="fr-BE" dirty="0"/>
          </a:p>
          <a:p>
            <a:pPr algn="ctr"/>
            <a:r>
              <a:rPr lang="en-US" sz="5400" dirty="0"/>
              <a:t>Suggest Business and Integration Events</a:t>
            </a:r>
          </a:p>
          <a:p>
            <a:pPr algn="ctr"/>
            <a:endParaRPr lang="en-US" sz="5400" dirty="0"/>
          </a:p>
          <a:p>
            <a:pPr algn="ctr"/>
            <a:r>
              <a:rPr lang="en-US" sz="5400" dirty="0">
                <a:hlinkClick r:id="rId3"/>
              </a:rPr>
              <a:t>https://connect.microsoft.com/dynamicssuggestions/Feedback</a:t>
            </a:r>
            <a:endParaRPr lang="en-US" sz="5400" dirty="0"/>
          </a:p>
          <a:p>
            <a:endParaRPr lang="fr-BE" dirty="0"/>
          </a:p>
        </p:txBody>
      </p:sp>
      <p:sp>
        <p:nvSpPr>
          <p:cNvPr id="8" name="Content Placeholder 7"/>
          <p:cNvSpPr>
            <a:spLocks noGrp="1"/>
          </p:cNvSpPr>
          <p:nvPr>
            <p:ph sz="half" idx="11"/>
          </p:nvPr>
        </p:nvSpPr>
        <p:spPr/>
        <p:txBody>
          <a:bodyPr>
            <a:normAutofit/>
          </a:bodyPr>
          <a:lstStyle/>
          <a:p>
            <a:pPr algn="ctr"/>
            <a:endParaRPr lang="en-US" sz="4800" dirty="0"/>
          </a:p>
          <a:p>
            <a:pPr algn="ctr"/>
            <a:endParaRPr lang="en-US" sz="4800" dirty="0"/>
          </a:p>
          <a:p>
            <a:pPr algn="ctr"/>
            <a:r>
              <a:rPr lang="en-US" sz="5400" dirty="0"/>
              <a:t>Code Cloning and extra record modification are in some cases necessary</a:t>
            </a:r>
          </a:p>
        </p:txBody>
      </p:sp>
      <p:sp>
        <p:nvSpPr>
          <p:cNvPr id="5" name="Title 4"/>
          <p:cNvSpPr>
            <a:spLocks noGrp="1"/>
          </p:cNvSpPr>
          <p:nvPr>
            <p:ph type="title"/>
          </p:nvPr>
        </p:nvSpPr>
        <p:spPr/>
        <p:txBody>
          <a:bodyPr/>
          <a:lstStyle/>
          <a:p>
            <a:r>
              <a:rPr lang="en-US" dirty="0"/>
              <a:t>Migrate to Events</a:t>
            </a:r>
          </a:p>
        </p:txBody>
      </p:sp>
    </p:spTree>
    <p:extLst>
      <p:ext uri="{BB962C8B-B14F-4D97-AF65-F5344CB8AC3E}">
        <p14:creationId xmlns:p14="http://schemas.microsoft.com/office/powerpoint/2010/main" val="65302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027112" y="2178050"/>
            <a:ext cx="5657088" cy="7918704"/>
          </a:xfrm>
        </p:spPr>
      </p:pic>
      <p:sp>
        <p:nvSpPr>
          <p:cNvPr id="3" name="Title 2"/>
          <p:cNvSpPr>
            <a:spLocks noGrp="1"/>
          </p:cNvSpPr>
          <p:nvPr>
            <p:ph type="title"/>
          </p:nvPr>
        </p:nvSpPr>
        <p:spPr/>
        <p:txBody>
          <a:bodyPr/>
          <a:lstStyle/>
          <a:p>
            <a:r>
              <a:rPr lang="nl-BE" dirty="0"/>
              <a:t>About me</a:t>
            </a:r>
          </a:p>
        </p:txBody>
      </p:sp>
      <p:pic>
        <p:nvPicPr>
          <p:cNvPr id="1026" name="Picture 2" descr="MVP_FullColor_ForScree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65658" y="7218829"/>
            <a:ext cx="1824037" cy="28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1" descr="adp-credentials-core-devel-nav"/>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71153" y="7007692"/>
            <a:ext cx="8698255" cy="30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7123113" y="2175600"/>
            <a:ext cx="16860837" cy="6001643"/>
          </a:xfrm>
          <a:prstGeom prst="rect">
            <a:avLst/>
          </a:prstGeom>
        </p:spPr>
        <p:txBody>
          <a:bodyPr wrap="square">
            <a:spAutoFit/>
          </a:bodyPr>
          <a:lstStyle/>
          <a:p>
            <a:r>
              <a:rPr lang="is-IS" sz="4800" b="1" dirty="0">
                <a:solidFill>
                  <a:prstClr val="black"/>
                </a:solidFill>
                <a:latin typeface="Calibri" panose="020F0502020204030204" pitchFamily="34" charset="0"/>
              </a:rPr>
              <a:t>Gunnar Thor Gestsson</a:t>
            </a:r>
          </a:p>
          <a:p>
            <a:r>
              <a:rPr lang="en-US" sz="4800" dirty="0">
                <a:solidFill>
                  <a:prstClr val="black"/>
                </a:solidFill>
                <a:latin typeface="Calibri" panose="020F0502020204030204" pitchFamily="34" charset="0"/>
              </a:rPr>
              <a:t>Microsoft Dynamics NAV Architect @ Advania Iceland</a:t>
            </a:r>
          </a:p>
          <a:p>
            <a:r>
              <a:rPr lang="is-IS" sz="4800" dirty="0">
                <a:solidFill>
                  <a:prstClr val="black"/>
                </a:solidFill>
                <a:latin typeface="Calibri" panose="020F0502020204030204" pitchFamily="34" charset="0"/>
              </a:rPr>
              <a:t>Microsoft MVP</a:t>
            </a:r>
          </a:p>
          <a:p>
            <a:endParaRPr lang="is-IS" sz="4800" dirty="0">
              <a:solidFill>
                <a:prstClr val="black"/>
              </a:solidFill>
              <a:latin typeface="Calibri" panose="020F0502020204030204" pitchFamily="34" charset="0"/>
            </a:endParaRPr>
          </a:p>
          <a:p>
            <a:r>
              <a:rPr lang="is-IS" sz="4800" u="sng" dirty="0">
                <a:solidFill>
                  <a:srgbClr val="0563C1"/>
                </a:solidFill>
                <a:latin typeface="Times New Roman" panose="02020603050405020304" pitchFamily="18" charset="0"/>
                <a:hlinkClick r:id="rId6"/>
              </a:rPr>
              <a:t>gunnar@dynamics.is</a:t>
            </a:r>
            <a:r>
              <a:rPr lang="is-IS" sz="4800" dirty="0">
                <a:solidFill>
                  <a:prstClr val="black"/>
                </a:solidFill>
                <a:latin typeface="Calibri" panose="020F0502020204030204" pitchFamily="34" charset="0"/>
                <a:hlinkClick r:id="rId6"/>
              </a:rPr>
              <a:t> | </a:t>
            </a:r>
            <a:r>
              <a:rPr lang="is-IS" sz="4800" u="sng" dirty="0">
                <a:solidFill>
                  <a:srgbClr val="0563C1"/>
                </a:solidFill>
                <a:latin typeface="Times New Roman" panose="02020603050405020304" pitchFamily="18" charset="0"/>
                <a:hlinkClick r:id="rId7"/>
              </a:rPr>
              <a:t>dynamics.is | objects4nav.com </a:t>
            </a:r>
          </a:p>
          <a:p>
            <a:r>
              <a:rPr lang="is-IS" sz="4800" u="sng" dirty="0">
                <a:solidFill>
                  <a:srgbClr val="0563C1"/>
                </a:solidFill>
                <a:latin typeface="Times New Roman" panose="02020603050405020304" pitchFamily="18" charset="0"/>
                <a:hlinkClick r:id="rId7"/>
              </a:rPr>
              <a:t>@gunnargestsson</a:t>
            </a:r>
          </a:p>
          <a:p>
            <a:endParaRPr lang="is-IS" sz="4800" dirty="0">
              <a:solidFill>
                <a:prstClr val="black"/>
              </a:solidFill>
              <a:latin typeface="Times New Roman" panose="02020603050405020304" pitchFamily="18" charset="0"/>
              <a:hlinkClick r:id="rId7"/>
            </a:endParaRPr>
          </a:p>
          <a:p>
            <a:endParaRPr lang="is-IS" sz="4800" dirty="0">
              <a:latin typeface="Times New Roman" panose="02020603050405020304" pitchFamily="18" charset="0"/>
            </a:endParaRPr>
          </a:p>
        </p:txBody>
      </p:sp>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708975" y="7218828"/>
            <a:ext cx="4522920" cy="2153771"/>
          </a:xfrm>
          <a:prstGeom prst="rect">
            <a:avLst/>
          </a:prstGeom>
        </p:spPr>
      </p:pic>
    </p:spTree>
    <p:extLst>
      <p:ext uri="{BB962C8B-B14F-4D97-AF65-F5344CB8AC3E}">
        <p14:creationId xmlns:p14="http://schemas.microsoft.com/office/powerpoint/2010/main" val="12376638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a:lstStyle/>
          <a:p>
            <a:pPr algn="ctr"/>
            <a:endParaRPr lang="en-US" sz="16600" dirty="0"/>
          </a:p>
          <a:p>
            <a:pPr algn="ctr"/>
            <a:r>
              <a:rPr lang="en-US" sz="13800" dirty="0"/>
              <a:t>Few things that are of interest to me and I want to talk about</a:t>
            </a:r>
          </a:p>
        </p:txBody>
      </p:sp>
      <p:sp>
        <p:nvSpPr>
          <p:cNvPr id="7" name="Title 6"/>
          <p:cNvSpPr>
            <a:spLocks noGrp="1"/>
          </p:cNvSpPr>
          <p:nvPr>
            <p:ph type="title"/>
          </p:nvPr>
        </p:nvSpPr>
        <p:spPr/>
        <p:txBody>
          <a:bodyPr/>
          <a:lstStyle/>
          <a:p>
            <a:r>
              <a:rPr lang="en-US" dirty="0"/>
              <a:t>Fourth goal</a:t>
            </a:r>
          </a:p>
        </p:txBody>
      </p:sp>
    </p:spTree>
    <p:extLst>
      <p:ext uri="{BB962C8B-B14F-4D97-AF65-F5344CB8AC3E}">
        <p14:creationId xmlns:p14="http://schemas.microsoft.com/office/powerpoint/2010/main" val="17279772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1"/>
          </p:nvPr>
        </p:nvSpPr>
        <p:spPr/>
        <p:txBody>
          <a:bodyPr>
            <a:normAutofit/>
          </a:bodyPr>
          <a:lstStyle/>
          <a:p>
            <a:pPr algn="ctr"/>
            <a:endParaRPr lang="fr-BE" sz="4800" dirty="0"/>
          </a:p>
          <a:p>
            <a:pPr algn="ctr"/>
            <a:r>
              <a:rPr lang="fr-BE" sz="8000" dirty="0"/>
              <a:t>Use the server cache and the server memory</a:t>
            </a:r>
          </a:p>
        </p:txBody>
      </p:sp>
      <p:sp>
        <p:nvSpPr>
          <p:cNvPr id="7" name="Content Placeholder 6"/>
          <p:cNvSpPr>
            <a:spLocks noGrp="1"/>
          </p:cNvSpPr>
          <p:nvPr>
            <p:ph sz="half" idx="2"/>
          </p:nvPr>
        </p:nvSpPr>
        <p:spPr/>
        <p:txBody>
          <a:bodyPr>
            <a:normAutofit/>
          </a:bodyPr>
          <a:lstStyle/>
          <a:p>
            <a:endParaRPr lang="en-US" sz="5400" dirty="0"/>
          </a:p>
          <a:p>
            <a:r>
              <a:rPr lang="en-US" sz="6600" dirty="0"/>
              <a:t>Try to limit the no. of write transactions</a:t>
            </a:r>
          </a:p>
          <a:p>
            <a:pPr marL="857250" indent="-857250">
              <a:buFont typeface="Arial" panose="020B0604020202020204" pitchFamily="34" charset="0"/>
              <a:buChar char="•"/>
            </a:pPr>
            <a:r>
              <a:rPr lang="en-US" sz="6600" dirty="0"/>
              <a:t>Read will use the server cache and is very fast</a:t>
            </a:r>
          </a:p>
          <a:p>
            <a:pPr marL="857250" indent="-857250">
              <a:buFont typeface="Arial" panose="020B0604020202020204" pitchFamily="34" charset="0"/>
              <a:buChar char="•"/>
            </a:pPr>
            <a:r>
              <a:rPr lang="en-US" sz="6600" dirty="0"/>
              <a:t>Use temporary tables for all the heavy work and the insert the results</a:t>
            </a:r>
          </a:p>
          <a:p>
            <a:pPr marL="857250" indent="-857250">
              <a:buFont typeface="Arial" panose="020B0604020202020204" pitchFamily="34" charset="0"/>
              <a:buChar char="•"/>
            </a:pPr>
            <a:r>
              <a:rPr lang="en-US" sz="6600" dirty="0"/>
              <a:t>Use Single Instance </a:t>
            </a:r>
            <a:r>
              <a:rPr lang="en-US" sz="6600" dirty="0" err="1"/>
              <a:t>Codeunits</a:t>
            </a:r>
            <a:r>
              <a:rPr lang="en-US" sz="6600" dirty="0"/>
              <a:t> to store processing data</a:t>
            </a:r>
          </a:p>
        </p:txBody>
      </p:sp>
      <p:sp>
        <p:nvSpPr>
          <p:cNvPr id="8" name="Content Placeholder 7"/>
          <p:cNvSpPr>
            <a:spLocks noGrp="1"/>
          </p:cNvSpPr>
          <p:nvPr>
            <p:ph sz="half" idx="10"/>
          </p:nvPr>
        </p:nvSpPr>
        <p:spPr/>
        <p:txBody>
          <a:bodyPr>
            <a:normAutofit/>
          </a:bodyPr>
          <a:lstStyle/>
          <a:p>
            <a:pPr algn="ctr"/>
            <a:endParaRPr lang="en-US" dirty="0"/>
          </a:p>
          <a:p>
            <a:pPr algn="ctr"/>
            <a:r>
              <a:rPr lang="en-US" sz="8000" dirty="0"/>
              <a:t>For sequential read queries are always fastest</a:t>
            </a:r>
          </a:p>
        </p:txBody>
      </p:sp>
      <p:sp>
        <p:nvSpPr>
          <p:cNvPr id="5" name="Title 4"/>
          <p:cNvSpPr>
            <a:spLocks noGrp="1"/>
          </p:cNvSpPr>
          <p:nvPr>
            <p:ph type="title"/>
          </p:nvPr>
        </p:nvSpPr>
        <p:spPr/>
        <p:txBody>
          <a:bodyPr/>
          <a:lstStyle/>
          <a:p>
            <a:r>
              <a:rPr lang="fr-BE" dirty="0"/>
              <a:t>Performance</a:t>
            </a:r>
          </a:p>
        </p:txBody>
      </p:sp>
    </p:spTree>
    <p:extLst>
      <p:ext uri="{BB962C8B-B14F-4D97-AF65-F5344CB8AC3E}">
        <p14:creationId xmlns:p14="http://schemas.microsoft.com/office/powerpoint/2010/main" val="3522660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en-US" sz="13800" dirty="0">
              <a:solidFill>
                <a:srgbClr val="FF0000"/>
              </a:solidFill>
            </a:endParaRPr>
          </a:p>
          <a:p>
            <a:pPr algn="ctr"/>
            <a:r>
              <a:rPr lang="en-US" sz="23900" dirty="0">
                <a:solidFill>
                  <a:srgbClr val="FF0000"/>
                </a:solidFill>
              </a:rPr>
              <a:t>Behind the scenes</a:t>
            </a:r>
          </a:p>
        </p:txBody>
      </p:sp>
      <p:sp>
        <p:nvSpPr>
          <p:cNvPr id="2" name="Title 1"/>
          <p:cNvSpPr>
            <a:spLocks noGrp="1"/>
          </p:cNvSpPr>
          <p:nvPr>
            <p:ph type="title"/>
          </p:nvPr>
        </p:nvSpPr>
        <p:spPr/>
        <p:txBody>
          <a:bodyPr/>
          <a:lstStyle/>
          <a:p>
            <a:r>
              <a:rPr lang="en-US" dirty="0"/>
              <a:t>Single instance</a:t>
            </a:r>
          </a:p>
        </p:txBody>
      </p:sp>
    </p:spTree>
    <p:extLst>
      <p:ext uri="{BB962C8B-B14F-4D97-AF65-F5344CB8AC3E}">
        <p14:creationId xmlns:p14="http://schemas.microsoft.com/office/powerpoint/2010/main" val="29249658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en-US" sz="13800" dirty="0">
              <a:solidFill>
                <a:srgbClr val="FF0000"/>
              </a:solidFill>
            </a:endParaRPr>
          </a:p>
          <a:p>
            <a:pPr algn="ctr"/>
            <a:r>
              <a:rPr lang="en-US" sz="23900" dirty="0">
                <a:solidFill>
                  <a:srgbClr val="FF0000"/>
                </a:solidFill>
              </a:rPr>
              <a:t>Behind the scenes</a:t>
            </a:r>
          </a:p>
        </p:txBody>
      </p:sp>
      <p:sp>
        <p:nvSpPr>
          <p:cNvPr id="2" name="Title 1"/>
          <p:cNvSpPr>
            <a:spLocks noGrp="1"/>
          </p:cNvSpPr>
          <p:nvPr>
            <p:ph type="title"/>
          </p:nvPr>
        </p:nvSpPr>
        <p:spPr/>
        <p:txBody>
          <a:bodyPr/>
          <a:lstStyle/>
          <a:p>
            <a:r>
              <a:rPr lang="en-US" dirty="0"/>
              <a:t>Shared Temporary Table</a:t>
            </a:r>
          </a:p>
        </p:txBody>
      </p:sp>
    </p:spTree>
    <p:extLst>
      <p:ext uri="{BB962C8B-B14F-4D97-AF65-F5344CB8AC3E}">
        <p14:creationId xmlns:p14="http://schemas.microsoft.com/office/powerpoint/2010/main" val="4257967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endParaRPr lang="en-US" dirty="0"/>
          </a:p>
          <a:p>
            <a:r>
              <a:rPr lang="en-US" dirty="0"/>
              <a:t>Loop through customers</a:t>
            </a:r>
          </a:p>
          <a:p>
            <a:pPr marL="571500" indent="-571500">
              <a:buFont typeface="Arial" panose="020B0604020202020204" pitchFamily="34" charset="0"/>
              <a:buChar char="•"/>
            </a:pPr>
            <a:r>
              <a:rPr lang="en-US" dirty="0"/>
              <a:t>For every record check if the grouping record exists.  If not it is created</a:t>
            </a:r>
          </a:p>
          <a:p>
            <a:pPr marL="571500" indent="-571500">
              <a:buFont typeface="Arial" panose="020B0604020202020204" pitchFamily="34" charset="0"/>
              <a:buChar char="•"/>
            </a:pPr>
            <a:r>
              <a:rPr lang="en-US" dirty="0"/>
              <a:t>For every record the group counter is increased</a:t>
            </a:r>
          </a:p>
        </p:txBody>
      </p:sp>
      <p:sp>
        <p:nvSpPr>
          <p:cNvPr id="4" name="Content Placeholder 3"/>
          <p:cNvSpPr>
            <a:spLocks noGrp="1"/>
          </p:cNvSpPr>
          <p:nvPr>
            <p:ph sz="half" idx="2"/>
          </p:nvPr>
        </p:nvSpPr>
        <p:spPr/>
        <p:txBody>
          <a:bodyPr/>
          <a:lstStyle/>
          <a:p>
            <a:endParaRPr lang="en-US" dirty="0"/>
          </a:p>
          <a:p>
            <a:r>
              <a:rPr lang="en-US" dirty="0"/>
              <a:t>Execute a query based on customers</a:t>
            </a:r>
          </a:p>
          <a:p>
            <a:pPr marL="571500" indent="-571500">
              <a:buFont typeface="Arial" panose="020B0604020202020204" pitchFamily="34" charset="0"/>
              <a:buChar char="•"/>
            </a:pPr>
            <a:r>
              <a:rPr lang="en-US" dirty="0"/>
              <a:t>For every query line the grouping record is created</a:t>
            </a:r>
          </a:p>
        </p:txBody>
      </p:sp>
      <p:sp>
        <p:nvSpPr>
          <p:cNvPr id="5" name="Content Placeholder 4"/>
          <p:cNvSpPr>
            <a:spLocks noGrp="1"/>
          </p:cNvSpPr>
          <p:nvPr>
            <p:ph sz="half" idx="10"/>
          </p:nvPr>
        </p:nvSpPr>
        <p:spPr/>
        <p:txBody>
          <a:bodyPr/>
          <a:lstStyle/>
          <a:p>
            <a:endParaRPr lang="en-US" sz="3200" dirty="0"/>
          </a:p>
          <a:p>
            <a:r>
              <a:rPr lang="en-US" dirty="0"/>
              <a:t>Loop through customers</a:t>
            </a:r>
          </a:p>
          <a:p>
            <a:pPr marL="571500" indent="-571500">
              <a:buFont typeface="Arial" panose="020B0604020202020204" pitchFamily="34" charset="0"/>
              <a:buChar char="•"/>
            </a:pPr>
            <a:r>
              <a:rPr lang="en-US" dirty="0"/>
              <a:t>For every record check if the temporary grouping record exists.  If not it is created</a:t>
            </a:r>
          </a:p>
          <a:p>
            <a:pPr marL="571500" indent="-571500">
              <a:buFont typeface="Arial" panose="020B0604020202020204" pitchFamily="34" charset="0"/>
              <a:buChar char="•"/>
            </a:pPr>
            <a:r>
              <a:rPr lang="en-US" dirty="0"/>
              <a:t>For every record the temporary group counter is increased</a:t>
            </a:r>
          </a:p>
          <a:p>
            <a:r>
              <a:rPr lang="en-US" dirty="0"/>
              <a:t>Loop through the temporary grouping records and insert group records</a:t>
            </a:r>
          </a:p>
        </p:txBody>
      </p:sp>
      <p:sp>
        <p:nvSpPr>
          <p:cNvPr id="11" name="Content Placeholder 10"/>
          <p:cNvSpPr>
            <a:spLocks noGrp="1"/>
          </p:cNvSpPr>
          <p:nvPr>
            <p:ph sz="half" idx="11"/>
          </p:nvPr>
        </p:nvSpPr>
        <p:spPr/>
        <p:txBody>
          <a:bodyPr/>
          <a:lstStyle/>
          <a:p>
            <a:endParaRPr lang="en-US" dirty="0"/>
          </a:p>
          <a:p>
            <a:r>
              <a:rPr lang="en-US" dirty="0"/>
              <a:t>Read all customers in order of the group field</a:t>
            </a:r>
          </a:p>
          <a:p>
            <a:pPr marL="571500" indent="-571500">
              <a:buFont typeface="Arial" panose="020B0604020202020204" pitchFamily="34" charset="0"/>
              <a:buChar char="•"/>
            </a:pPr>
            <a:r>
              <a:rPr lang="en-US" dirty="0"/>
              <a:t>For every grouping code count customers and insert grouping record</a:t>
            </a:r>
          </a:p>
          <a:p>
            <a:pPr marL="571500" indent="-571500">
              <a:buFont typeface="Arial" panose="020B0604020202020204" pitchFamily="34" charset="0"/>
              <a:buChar char="•"/>
            </a:pPr>
            <a:r>
              <a:rPr lang="en-US" dirty="0"/>
              <a:t>Skip to the last customer for that grouping code</a:t>
            </a:r>
          </a:p>
        </p:txBody>
      </p:sp>
      <p:sp>
        <p:nvSpPr>
          <p:cNvPr id="2" name="Title 1"/>
          <p:cNvSpPr>
            <a:spLocks noGrp="1"/>
          </p:cNvSpPr>
          <p:nvPr>
            <p:ph type="title"/>
          </p:nvPr>
        </p:nvSpPr>
        <p:spPr/>
        <p:txBody>
          <a:bodyPr/>
          <a:lstStyle/>
          <a:p>
            <a:r>
              <a:rPr lang="en-US" dirty="0"/>
              <a:t>Grouping Test</a:t>
            </a:r>
          </a:p>
        </p:txBody>
      </p:sp>
    </p:spTree>
    <p:extLst>
      <p:ext uri="{BB962C8B-B14F-4D97-AF65-F5344CB8AC3E}">
        <p14:creationId xmlns:p14="http://schemas.microsoft.com/office/powerpoint/2010/main" val="19690340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en-US" sz="13800" dirty="0">
              <a:solidFill>
                <a:srgbClr val="FF0000"/>
              </a:solidFill>
            </a:endParaRPr>
          </a:p>
          <a:p>
            <a:pPr algn="ctr"/>
            <a:r>
              <a:rPr lang="en-US" sz="23900" dirty="0">
                <a:solidFill>
                  <a:srgbClr val="FF0000"/>
                </a:solidFill>
              </a:rPr>
              <a:t>Behind the scenes</a:t>
            </a:r>
          </a:p>
        </p:txBody>
      </p:sp>
      <p:sp>
        <p:nvSpPr>
          <p:cNvPr id="2" name="Title 1"/>
          <p:cNvSpPr>
            <a:spLocks noGrp="1"/>
          </p:cNvSpPr>
          <p:nvPr>
            <p:ph type="title"/>
          </p:nvPr>
        </p:nvSpPr>
        <p:spPr/>
        <p:txBody>
          <a:bodyPr/>
          <a:lstStyle/>
          <a:p>
            <a:r>
              <a:rPr lang="en-US" dirty="0"/>
              <a:t>Grouping test</a:t>
            </a:r>
          </a:p>
        </p:txBody>
      </p:sp>
    </p:spTree>
    <p:extLst>
      <p:ext uri="{BB962C8B-B14F-4D97-AF65-F5344CB8AC3E}">
        <p14:creationId xmlns:p14="http://schemas.microsoft.com/office/powerpoint/2010/main" val="5906865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rmAutofit lnSpcReduction="10000"/>
          </a:bodyPr>
          <a:lstStyle/>
          <a:p>
            <a:pPr algn="ctr"/>
            <a:endParaRPr lang="en-US" dirty="0"/>
          </a:p>
          <a:p>
            <a:pPr algn="ctr"/>
            <a:r>
              <a:rPr lang="en-US" sz="71400" dirty="0">
                <a:solidFill>
                  <a:srgbClr val="7030A0"/>
                </a:solidFill>
              </a:rPr>
              <a:t>?</a:t>
            </a:r>
            <a:endParaRPr lang="en-US" dirty="0">
              <a:solidFill>
                <a:srgbClr val="7030A0"/>
              </a:solidFill>
            </a:endParaRPr>
          </a:p>
        </p:txBody>
      </p:sp>
      <p:sp>
        <p:nvSpPr>
          <p:cNvPr id="4" name="Title 3"/>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35725783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endParaRPr lang="en-US" dirty="0"/>
          </a:p>
          <a:p>
            <a:r>
              <a:rPr lang="en-US" sz="6600" dirty="0"/>
              <a:t>The slides and my demo code will be published on my blog, </a:t>
            </a:r>
            <a:r>
              <a:rPr lang="en-US" sz="6600" dirty="0">
                <a:hlinkClick r:id="rId3"/>
              </a:rPr>
              <a:t>www.dynamics.is</a:t>
            </a:r>
            <a:endParaRPr lang="en-US" sz="6600" dirty="0"/>
          </a:p>
          <a:p>
            <a:endParaRPr lang="en-US" sz="6600" dirty="0"/>
          </a:p>
          <a:p>
            <a:r>
              <a:rPr lang="en-US" sz="6600" dirty="0"/>
              <a:t>As usual the presentation is recorded and the recording will be available with all the content on </a:t>
            </a:r>
            <a:r>
              <a:rPr lang="en-US" sz="6600" dirty="0">
                <a:hlinkClick r:id="rId4"/>
              </a:rPr>
              <a:t>www.mibuso.com</a:t>
            </a:r>
            <a:endParaRPr lang="en-US" sz="6600" dirty="0"/>
          </a:p>
          <a:p>
            <a:endParaRPr lang="en-US" sz="6600" dirty="0"/>
          </a:p>
          <a:p>
            <a:r>
              <a:rPr lang="en-US" sz="6600" dirty="0"/>
              <a:t>Enjoy the rest of the conference</a:t>
            </a:r>
          </a:p>
        </p:txBody>
      </p:sp>
      <p:sp>
        <p:nvSpPr>
          <p:cNvPr id="4" name="Title 3"/>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183001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normAutofit/>
          </a:bodyPr>
          <a:lstStyle/>
          <a:p>
            <a:pPr algn="ctr"/>
            <a:endParaRPr lang="en-US" sz="7200" dirty="0"/>
          </a:p>
          <a:p>
            <a:pPr algn="ctr"/>
            <a:r>
              <a:rPr lang="en-US" sz="7200" dirty="0"/>
              <a:t>The Events shipped with NAV and Dynamics 365 for Financials</a:t>
            </a:r>
          </a:p>
        </p:txBody>
      </p:sp>
      <p:sp>
        <p:nvSpPr>
          <p:cNvPr id="5" name="Content Placeholder 4"/>
          <p:cNvSpPr>
            <a:spLocks noGrp="1"/>
          </p:cNvSpPr>
          <p:nvPr>
            <p:ph sz="half" idx="2"/>
          </p:nvPr>
        </p:nvSpPr>
        <p:spPr/>
        <p:txBody>
          <a:bodyPr>
            <a:normAutofit/>
          </a:bodyPr>
          <a:lstStyle/>
          <a:p>
            <a:pPr algn="ctr"/>
            <a:endParaRPr lang="en-US" sz="7200" dirty="0"/>
          </a:p>
          <a:p>
            <a:pPr algn="ctr"/>
            <a:r>
              <a:rPr lang="en-US" sz="7200" dirty="0"/>
              <a:t>When are Events executed and what data is available</a:t>
            </a:r>
          </a:p>
        </p:txBody>
      </p:sp>
      <p:sp>
        <p:nvSpPr>
          <p:cNvPr id="6" name="Content Placeholder 5"/>
          <p:cNvSpPr>
            <a:spLocks noGrp="1"/>
          </p:cNvSpPr>
          <p:nvPr>
            <p:ph sz="half" idx="10"/>
          </p:nvPr>
        </p:nvSpPr>
        <p:spPr/>
        <p:txBody>
          <a:bodyPr>
            <a:normAutofit/>
          </a:bodyPr>
          <a:lstStyle/>
          <a:p>
            <a:pPr algn="ctr"/>
            <a:endParaRPr lang="en-US" sz="7200" dirty="0"/>
          </a:p>
          <a:p>
            <a:pPr algn="ctr"/>
            <a:r>
              <a:rPr lang="en-US" sz="7200" dirty="0"/>
              <a:t>Examples of how customization can be done using Events</a:t>
            </a:r>
          </a:p>
        </p:txBody>
      </p:sp>
      <p:sp>
        <p:nvSpPr>
          <p:cNvPr id="7" name="Content Placeholder 6"/>
          <p:cNvSpPr>
            <a:spLocks noGrp="1"/>
          </p:cNvSpPr>
          <p:nvPr>
            <p:ph sz="half" idx="11"/>
          </p:nvPr>
        </p:nvSpPr>
        <p:spPr/>
        <p:txBody>
          <a:bodyPr>
            <a:normAutofit/>
          </a:bodyPr>
          <a:lstStyle/>
          <a:p>
            <a:pPr algn="ctr"/>
            <a:endParaRPr lang="en-US" sz="7200" dirty="0"/>
          </a:p>
          <a:p>
            <a:pPr algn="ctr"/>
            <a:r>
              <a:rPr lang="en-US" sz="7200" dirty="0"/>
              <a:t>Few things that are of interest to me and I want to talk about</a:t>
            </a:r>
          </a:p>
          <a:p>
            <a:pPr algn="ctr"/>
            <a:endParaRPr lang="en-US" sz="7200" dirty="0"/>
          </a:p>
        </p:txBody>
      </p:sp>
      <p:sp>
        <p:nvSpPr>
          <p:cNvPr id="2" name="Title 1"/>
          <p:cNvSpPr>
            <a:spLocks noGrp="1"/>
          </p:cNvSpPr>
          <p:nvPr>
            <p:ph type="title"/>
          </p:nvPr>
        </p:nvSpPr>
        <p:spPr/>
        <p:txBody>
          <a:bodyPr/>
          <a:lstStyle/>
          <a:p>
            <a:r>
              <a:rPr lang="en-US" dirty="0"/>
              <a:t>Out goal for today</a:t>
            </a:r>
          </a:p>
        </p:txBody>
      </p:sp>
    </p:spTree>
    <p:extLst>
      <p:ext uri="{BB962C8B-B14F-4D97-AF65-F5344CB8AC3E}">
        <p14:creationId xmlns:p14="http://schemas.microsoft.com/office/powerpoint/2010/main" val="2848133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a:lstStyle/>
          <a:p>
            <a:pPr algn="ctr"/>
            <a:endParaRPr lang="en-US" sz="13800" dirty="0"/>
          </a:p>
          <a:p>
            <a:pPr algn="ctr"/>
            <a:r>
              <a:rPr lang="en-US" sz="13800" dirty="0"/>
              <a:t>The Events shipped with NAV and Dynamics 365 for Financials</a:t>
            </a:r>
          </a:p>
          <a:p>
            <a:endParaRPr lang="en-US" dirty="0"/>
          </a:p>
        </p:txBody>
      </p:sp>
      <p:sp>
        <p:nvSpPr>
          <p:cNvPr id="7" name="Title 6"/>
          <p:cNvSpPr>
            <a:spLocks noGrp="1"/>
          </p:cNvSpPr>
          <p:nvPr>
            <p:ph type="title"/>
          </p:nvPr>
        </p:nvSpPr>
        <p:spPr/>
        <p:txBody>
          <a:bodyPr/>
          <a:lstStyle/>
          <a:p>
            <a:r>
              <a:rPr lang="en-US" dirty="0"/>
              <a:t>First goal</a:t>
            </a:r>
          </a:p>
        </p:txBody>
      </p:sp>
    </p:spTree>
    <p:extLst>
      <p:ext uri="{BB962C8B-B14F-4D97-AF65-F5344CB8AC3E}">
        <p14:creationId xmlns:p14="http://schemas.microsoft.com/office/powerpoint/2010/main" val="2947713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a:hlinkClick r:id="rId3"/>
              </a:rPr>
              <a:t>Business Events</a:t>
            </a:r>
            <a:r>
              <a:rPr lang="en-US" dirty="0"/>
              <a:t> - A business event is a custom event that is raised by C/AL code. It defines a formal contract that carries an implicit promise not to change in future releases. It is the expectation that business events are published by solution ISVs, including Microsoft.</a:t>
            </a:r>
            <a:br>
              <a:rPr lang="en-US" dirty="0"/>
            </a:br>
            <a:endParaRPr lang="en-US" dirty="0"/>
          </a:p>
          <a:p>
            <a:r>
              <a:rPr lang="en-US" dirty="0">
                <a:hlinkClick r:id="rId4"/>
              </a:rPr>
              <a:t>Integration Events</a:t>
            </a:r>
            <a:r>
              <a:rPr lang="en-US" dirty="0"/>
              <a:t> - An integration event is also a custom event that is raised by C/AL code, like a business event, except that it does not carry the same promise of not changing, nor does it have the restriction not to expose implementation details.</a:t>
            </a:r>
            <a:br>
              <a:rPr lang="en-US" dirty="0"/>
            </a:br>
            <a:endParaRPr lang="en-US" dirty="0"/>
          </a:p>
          <a:p>
            <a:r>
              <a:rPr lang="en-US" dirty="0">
                <a:hlinkClick r:id="rId5"/>
              </a:rPr>
              <a:t>Global Events</a:t>
            </a:r>
            <a:r>
              <a:rPr lang="en-US" dirty="0"/>
              <a:t> - Global events are predefined system events that are automatically raised by Codeunit 1 ApplicationManagement.</a:t>
            </a:r>
            <a:br>
              <a:rPr lang="en-US" dirty="0"/>
            </a:br>
            <a:endParaRPr lang="en-US" dirty="0"/>
          </a:p>
          <a:p>
            <a:r>
              <a:rPr lang="en-US" dirty="0">
                <a:hlinkClick r:id="rId6"/>
              </a:rPr>
              <a:t>Database Trigger Events</a:t>
            </a:r>
            <a:r>
              <a:rPr lang="en-US" dirty="0"/>
              <a:t> - Trigger events are automatically raised by the system when it performs database operations on a table object, such as deleting, inserting, modifying, and renaming a record, as defined in a table .</a:t>
            </a:r>
            <a:br>
              <a:rPr lang="en-US" dirty="0"/>
            </a:br>
            <a:endParaRPr lang="en-US" dirty="0"/>
          </a:p>
          <a:p>
            <a:r>
              <a:rPr lang="en-US" dirty="0">
                <a:hlinkClick r:id="rId7"/>
              </a:rPr>
              <a:t>Page Trigger Events</a:t>
            </a:r>
            <a:r>
              <a:rPr lang="en-US" dirty="0"/>
              <a:t> - Page Trigger events are raised automatically by the system when it performs certain operations in a page object.</a:t>
            </a:r>
          </a:p>
          <a:p>
            <a:endParaRPr lang="is-IS" dirty="0"/>
          </a:p>
        </p:txBody>
      </p:sp>
      <p:sp>
        <p:nvSpPr>
          <p:cNvPr id="2" name="Title 1"/>
          <p:cNvSpPr>
            <a:spLocks noGrp="1"/>
          </p:cNvSpPr>
          <p:nvPr>
            <p:ph type="title"/>
          </p:nvPr>
        </p:nvSpPr>
        <p:spPr/>
        <p:txBody>
          <a:bodyPr/>
          <a:lstStyle/>
          <a:p>
            <a:r>
              <a:rPr lang="is-IS" dirty="0"/>
              <a:t>Event Types</a:t>
            </a:r>
          </a:p>
        </p:txBody>
      </p:sp>
    </p:spTree>
    <p:extLst>
      <p:ext uri="{BB962C8B-B14F-4D97-AF65-F5344CB8AC3E}">
        <p14:creationId xmlns:p14="http://schemas.microsoft.com/office/powerpoint/2010/main" val="1096727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pPr algn="ctr"/>
            <a:r>
              <a:rPr lang="en-US" sz="4400" dirty="0"/>
              <a:t>List in development environment</a:t>
            </a:r>
          </a:p>
          <a:p>
            <a:endParaRPr lang="en-US" dirty="0"/>
          </a:p>
        </p:txBody>
      </p:sp>
      <p:sp>
        <p:nvSpPr>
          <p:cNvPr id="6" name="Content Placeholder 5"/>
          <p:cNvSpPr>
            <a:spLocks noGrp="1"/>
          </p:cNvSpPr>
          <p:nvPr>
            <p:ph sz="half" idx="2"/>
          </p:nvPr>
        </p:nvSpPr>
        <p:spPr/>
        <p:txBody>
          <a:bodyPr>
            <a:normAutofit/>
          </a:bodyPr>
          <a:lstStyle/>
          <a:p>
            <a:pPr algn="ctr"/>
            <a:r>
              <a:rPr lang="en-US" sz="4400" dirty="0"/>
              <a:t>Export objects and use PowerShell (</a:t>
            </a:r>
            <a:r>
              <a:rPr lang="en-US" sz="4400" dirty="0">
                <a:hlinkClick r:id="rId3"/>
              </a:rPr>
              <a:t>waldo.be</a:t>
            </a:r>
            <a:r>
              <a:rPr lang="en-US" sz="4400" dirty="0"/>
              <a:t>)</a:t>
            </a:r>
          </a:p>
        </p:txBody>
      </p:sp>
      <p:sp>
        <p:nvSpPr>
          <p:cNvPr id="4" name="Title 3"/>
          <p:cNvSpPr>
            <a:spLocks noGrp="1"/>
          </p:cNvSpPr>
          <p:nvPr>
            <p:ph type="title"/>
          </p:nvPr>
        </p:nvSpPr>
        <p:spPr/>
        <p:txBody>
          <a:bodyPr/>
          <a:lstStyle/>
          <a:p>
            <a:r>
              <a:rPr lang="en-US" dirty="0"/>
              <a:t>How to find events</a:t>
            </a:r>
          </a:p>
        </p:txBody>
      </p:sp>
      <p:pic>
        <p:nvPicPr>
          <p:cNvPr id="3" name="Picture 2"/>
          <p:cNvPicPr>
            <a:picLocks noChangeAspect="1"/>
          </p:cNvPicPr>
          <p:nvPr/>
        </p:nvPicPr>
        <p:blipFill>
          <a:blip r:embed="rId4"/>
          <a:stretch>
            <a:fillRect/>
          </a:stretch>
        </p:blipFill>
        <p:spPr>
          <a:xfrm>
            <a:off x="1027112" y="3467100"/>
            <a:ext cx="11085514" cy="9512300"/>
          </a:xfrm>
          <a:prstGeom prst="rect">
            <a:avLst/>
          </a:prstGeom>
        </p:spPr>
      </p:pic>
      <p:pic>
        <p:nvPicPr>
          <p:cNvPr id="8" name="Picture 7"/>
          <p:cNvPicPr>
            <a:picLocks noChangeAspect="1"/>
          </p:cNvPicPr>
          <p:nvPr/>
        </p:nvPicPr>
        <p:blipFill>
          <a:blip r:embed="rId5"/>
          <a:stretch>
            <a:fillRect/>
          </a:stretch>
        </p:blipFill>
        <p:spPr>
          <a:xfrm>
            <a:off x="12265025" y="3867150"/>
            <a:ext cx="11085512" cy="9118448"/>
          </a:xfrm>
          <a:prstGeom prst="rect">
            <a:avLst/>
          </a:prstGeom>
        </p:spPr>
      </p:pic>
    </p:spTree>
    <p:extLst>
      <p:ext uri="{BB962C8B-B14F-4D97-AF65-F5344CB8AC3E}">
        <p14:creationId xmlns:p14="http://schemas.microsoft.com/office/powerpoint/2010/main" val="3594296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endParaRPr lang="en-US" sz="11500" dirty="0">
              <a:solidFill>
                <a:srgbClr val="FF0000"/>
              </a:solidFill>
            </a:endParaRPr>
          </a:p>
          <a:p>
            <a:pPr algn="ctr"/>
            <a:r>
              <a:rPr lang="en-US" sz="23900" dirty="0">
                <a:solidFill>
                  <a:srgbClr val="FF0000"/>
                </a:solidFill>
              </a:rPr>
              <a:t>Behind the scenes</a:t>
            </a:r>
          </a:p>
          <a:p>
            <a:pPr algn="ctr"/>
            <a:endParaRPr lang="is-IS" sz="23900" dirty="0">
              <a:solidFill>
                <a:srgbClr val="FF0000"/>
              </a:solidFill>
            </a:endParaRPr>
          </a:p>
        </p:txBody>
      </p:sp>
      <p:sp>
        <p:nvSpPr>
          <p:cNvPr id="2" name="Title 1"/>
          <p:cNvSpPr>
            <a:spLocks noGrp="1"/>
          </p:cNvSpPr>
          <p:nvPr>
            <p:ph type="title"/>
          </p:nvPr>
        </p:nvSpPr>
        <p:spPr/>
        <p:txBody>
          <a:bodyPr/>
          <a:lstStyle/>
          <a:p>
            <a:r>
              <a:rPr lang="en-US" dirty="0"/>
              <a:t>Catching an Event</a:t>
            </a:r>
          </a:p>
        </p:txBody>
      </p:sp>
    </p:spTree>
    <p:extLst>
      <p:ext uri="{BB962C8B-B14F-4D97-AF65-F5344CB8AC3E}">
        <p14:creationId xmlns:p14="http://schemas.microsoft.com/office/powerpoint/2010/main" val="2847267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a:lstStyle/>
          <a:p>
            <a:pPr algn="ctr"/>
            <a:endParaRPr lang="en-US" sz="13800" dirty="0"/>
          </a:p>
          <a:p>
            <a:pPr algn="ctr"/>
            <a:r>
              <a:rPr lang="en-US" sz="13800" dirty="0"/>
              <a:t>When are Events executed and what data is available</a:t>
            </a:r>
          </a:p>
        </p:txBody>
      </p:sp>
      <p:sp>
        <p:nvSpPr>
          <p:cNvPr id="7" name="Title 6"/>
          <p:cNvSpPr>
            <a:spLocks noGrp="1"/>
          </p:cNvSpPr>
          <p:nvPr>
            <p:ph type="title"/>
          </p:nvPr>
        </p:nvSpPr>
        <p:spPr/>
        <p:txBody>
          <a:bodyPr/>
          <a:lstStyle/>
          <a:p>
            <a:r>
              <a:rPr lang="en-US" dirty="0"/>
              <a:t>Second goal</a:t>
            </a:r>
          </a:p>
        </p:txBody>
      </p:sp>
    </p:spTree>
    <p:extLst>
      <p:ext uri="{BB962C8B-B14F-4D97-AF65-F5344CB8AC3E}">
        <p14:creationId xmlns:p14="http://schemas.microsoft.com/office/powerpoint/2010/main" val="9479821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pPr marL="571500" indent="-571500">
              <a:buFont typeface="Arial" panose="020B0604020202020204" pitchFamily="34" charset="0"/>
              <a:buChar char="•"/>
            </a:pPr>
            <a:endParaRPr lang="en-US" sz="6600" dirty="0"/>
          </a:p>
          <a:p>
            <a:pPr marL="571500" indent="-571500">
              <a:buFont typeface="Arial" panose="020B0604020202020204" pitchFamily="34" charset="0"/>
              <a:buChar char="•"/>
            </a:pPr>
            <a:r>
              <a:rPr lang="en-US" sz="6600" dirty="0"/>
              <a:t>Publisher functions in any object type to start integration or business events</a:t>
            </a:r>
          </a:p>
          <a:p>
            <a:pPr marL="571500" indent="-571500">
              <a:buFont typeface="Arial" panose="020B0604020202020204" pitchFamily="34" charset="0"/>
              <a:buChar char="•"/>
            </a:pPr>
            <a:endParaRPr lang="en-US" sz="6600" dirty="0"/>
          </a:p>
          <a:p>
            <a:pPr marL="571500" indent="-571500">
              <a:buFont typeface="Arial" panose="020B0604020202020204" pitchFamily="34" charset="0"/>
              <a:buChar char="•"/>
            </a:pPr>
            <a:r>
              <a:rPr lang="en-US" sz="6600" dirty="0"/>
              <a:t>Pages start multiple events when opened, used and closed</a:t>
            </a:r>
          </a:p>
          <a:p>
            <a:pPr marL="571500" indent="-571500">
              <a:buFont typeface="Arial" panose="020B0604020202020204" pitchFamily="34" charset="0"/>
              <a:buChar char="•"/>
            </a:pPr>
            <a:endParaRPr lang="en-US" sz="6600" dirty="0"/>
          </a:p>
          <a:p>
            <a:pPr marL="571500" indent="-571500">
              <a:buFont typeface="Arial" panose="020B0604020202020204" pitchFamily="34" charset="0"/>
              <a:buChar char="•"/>
            </a:pPr>
            <a:r>
              <a:rPr lang="en-US" sz="6600" dirty="0"/>
              <a:t>Tables start multiple events when data is validated and updated</a:t>
            </a:r>
          </a:p>
          <a:p>
            <a:pPr marL="571500" indent="-571500">
              <a:buFont typeface="Arial" panose="020B0604020202020204" pitchFamily="34" charset="0"/>
              <a:buChar char="•"/>
            </a:pPr>
            <a:endParaRPr lang="en-US" sz="6600" dirty="0"/>
          </a:p>
          <a:p>
            <a:pPr marL="571500" indent="-571500">
              <a:buFont typeface="Arial" panose="020B0604020202020204" pitchFamily="34" charset="0"/>
              <a:buChar char="•"/>
            </a:pPr>
            <a:r>
              <a:rPr lang="en-US" sz="6600" dirty="0"/>
              <a:t>Global events start for multiple actions, including data update</a:t>
            </a:r>
          </a:p>
        </p:txBody>
      </p:sp>
      <p:sp>
        <p:nvSpPr>
          <p:cNvPr id="2" name="Title 1"/>
          <p:cNvSpPr>
            <a:spLocks noGrp="1"/>
          </p:cNvSpPr>
          <p:nvPr>
            <p:ph type="title"/>
          </p:nvPr>
        </p:nvSpPr>
        <p:spPr/>
        <p:txBody>
          <a:bodyPr/>
          <a:lstStyle/>
          <a:p>
            <a:r>
              <a:rPr lang="en-US" dirty="0"/>
              <a:t>Where are the Events</a:t>
            </a:r>
          </a:p>
        </p:txBody>
      </p:sp>
    </p:spTree>
    <p:extLst>
      <p:ext uri="{BB962C8B-B14F-4D97-AF65-F5344CB8AC3E}">
        <p14:creationId xmlns:p14="http://schemas.microsoft.com/office/powerpoint/2010/main" val="17993729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4535</TotalTime>
  <Words>2876</Words>
  <Application>Microsoft Office PowerPoint</Application>
  <PresentationFormat>Custom</PresentationFormat>
  <Paragraphs>238</Paragraphs>
  <Slides>27</Slides>
  <Notes>27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27</vt:i4>
      </vt:variant>
    </vt:vector>
  </HeadingPairs>
  <TitlesOfParts>
    <vt:vector size="33" baseType="lpstr">
      <vt:lpstr>Arial</vt:lpstr>
      <vt:lpstr>Calibri</vt:lpstr>
      <vt:lpstr>Century Gothic</vt:lpstr>
      <vt:lpstr>Times New Roman</vt:lpstr>
      <vt:lpstr>Office Theme</vt:lpstr>
      <vt:lpstr>Custom Design</vt:lpstr>
      <vt:lpstr>Migrating to events</vt:lpstr>
      <vt:lpstr>About me</vt:lpstr>
      <vt:lpstr>Out goal for today</vt:lpstr>
      <vt:lpstr>First goal</vt:lpstr>
      <vt:lpstr>Event Types</vt:lpstr>
      <vt:lpstr>How to find events</vt:lpstr>
      <vt:lpstr>Catching an Event</vt:lpstr>
      <vt:lpstr>Second goal</vt:lpstr>
      <vt:lpstr>Where are the Events</vt:lpstr>
      <vt:lpstr>Which Event should be used</vt:lpstr>
      <vt:lpstr>Event logging demo</vt:lpstr>
      <vt:lpstr>Recap</vt:lpstr>
      <vt:lpstr>Event logging demo</vt:lpstr>
      <vt:lpstr>Third goal</vt:lpstr>
      <vt:lpstr>Customizing the Role Center </vt:lpstr>
      <vt:lpstr>Add an editable field to Customer Ledger Entry</vt:lpstr>
      <vt:lpstr>Responsibility Centers</vt:lpstr>
      <vt:lpstr>New Code field for Sales Documents</vt:lpstr>
      <vt:lpstr>Migrate to Events</vt:lpstr>
      <vt:lpstr>Fourth goal</vt:lpstr>
      <vt:lpstr>Performance</vt:lpstr>
      <vt:lpstr>Single instance</vt:lpstr>
      <vt:lpstr>Shared Temporary Table</vt:lpstr>
      <vt:lpstr>Grouping Test</vt:lpstr>
      <vt:lpstr>Grouping test</vt:lpstr>
      <vt:lpstr>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Jizoboy</dc:creator>
  <cp:lastModifiedBy>Gunnar Gestsson</cp:lastModifiedBy>
  <cp:revision>109</cp:revision>
  <dcterms:modified xsi:type="dcterms:W3CDTF">2016-11-17T08:08:28Z</dcterms:modified>
</cp:coreProperties>
</file>